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59" r:id="rId4"/>
    <p:sldId id="260" r:id="rId5"/>
    <p:sldId id="261" r:id="rId6"/>
    <p:sldId id="266" r:id="rId7"/>
    <p:sldId id="289" r:id="rId8"/>
    <p:sldId id="268" r:id="rId9"/>
    <p:sldId id="269" r:id="rId10"/>
    <p:sldId id="270" r:id="rId11"/>
    <p:sldId id="271" r:id="rId12"/>
    <p:sldId id="276" r:id="rId13"/>
    <p:sldId id="290" r:id="rId14"/>
    <p:sldId id="272" r:id="rId15"/>
    <p:sldId id="264" r:id="rId16"/>
    <p:sldId id="265" r:id="rId17"/>
    <p:sldId id="274" r:id="rId18"/>
    <p:sldId id="275" r:id="rId19"/>
    <p:sldId id="277" r:id="rId20"/>
    <p:sldId id="278" r:id="rId21"/>
    <p:sldId id="279" r:id="rId22"/>
    <p:sldId id="280" r:id="rId23"/>
    <p:sldId id="281" r:id="rId24"/>
    <p:sldId id="283" r:id="rId25"/>
    <p:sldId id="284" r:id="rId26"/>
    <p:sldId id="285" r:id="rId27"/>
    <p:sldId id="286" r:id="rId28"/>
    <p:sldId id="287"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4660"/>
  </p:normalViewPr>
  <p:slideViewPr>
    <p:cSldViewPr snapToGrid="0">
      <p:cViewPr varScale="1">
        <p:scale>
          <a:sx n="92" d="100"/>
          <a:sy n="92" d="100"/>
        </p:scale>
        <p:origin x="8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9B957-31F8-4200-9022-9364C7F1199B}" type="doc">
      <dgm:prSet loTypeId="urn:microsoft.com/office/officeart/2005/8/layout/chevron1" loCatId="process" qsTypeId="urn:microsoft.com/office/officeart/2005/8/quickstyle/simple1" qsCatId="simple" csTypeId="urn:microsoft.com/office/officeart/2005/8/colors/accent1_2" csCatId="accent1" phldr="1"/>
      <dgm:spPr/>
    </dgm:pt>
    <dgm:pt modelId="{DF6F0687-978A-4A31-916C-6E24B7EFF589}">
      <dgm:prSet phldrT="[Text]"/>
      <dgm:spPr/>
      <dgm:t>
        <a:bodyPr/>
        <a:lstStyle/>
        <a:p>
          <a:r>
            <a:rPr lang="en-US" dirty="0" smtClean="0"/>
            <a:t>Vision</a:t>
          </a:r>
          <a:endParaRPr lang="en-US" dirty="0"/>
        </a:p>
      </dgm:t>
    </dgm:pt>
    <dgm:pt modelId="{DC74428B-3E48-4FC7-83C3-30CFE919E541}" type="parTrans" cxnId="{3847B3C2-FB4B-4645-A843-8C472A830872}">
      <dgm:prSet/>
      <dgm:spPr/>
      <dgm:t>
        <a:bodyPr/>
        <a:lstStyle/>
        <a:p>
          <a:endParaRPr lang="en-US"/>
        </a:p>
      </dgm:t>
    </dgm:pt>
    <dgm:pt modelId="{DEFB15DB-9C36-4B41-8D60-6F0F6E7E58E2}" type="sibTrans" cxnId="{3847B3C2-FB4B-4645-A843-8C472A830872}">
      <dgm:prSet/>
      <dgm:spPr/>
      <dgm:t>
        <a:bodyPr/>
        <a:lstStyle/>
        <a:p>
          <a:endParaRPr lang="en-US"/>
        </a:p>
      </dgm:t>
    </dgm:pt>
    <dgm:pt modelId="{636236A8-1966-4D8B-B21A-2214C2ECF911}">
      <dgm:prSet phldrT="[Text]"/>
      <dgm:spPr/>
      <dgm:t>
        <a:bodyPr/>
        <a:lstStyle/>
        <a:p>
          <a:r>
            <a:rPr lang="en-US" dirty="0" smtClean="0"/>
            <a:t>Strategy</a:t>
          </a:r>
          <a:endParaRPr lang="en-US" dirty="0"/>
        </a:p>
      </dgm:t>
    </dgm:pt>
    <dgm:pt modelId="{03A226FE-7B2C-4D1F-A1AE-958733D047B0}" type="parTrans" cxnId="{A517FF95-E941-438C-A1FD-E63C2F52FA74}">
      <dgm:prSet/>
      <dgm:spPr/>
      <dgm:t>
        <a:bodyPr/>
        <a:lstStyle/>
        <a:p>
          <a:endParaRPr lang="en-US"/>
        </a:p>
      </dgm:t>
    </dgm:pt>
    <dgm:pt modelId="{BA094313-631C-4412-979B-2EC3061DAF62}" type="sibTrans" cxnId="{A517FF95-E941-438C-A1FD-E63C2F52FA74}">
      <dgm:prSet/>
      <dgm:spPr/>
      <dgm:t>
        <a:bodyPr/>
        <a:lstStyle/>
        <a:p>
          <a:endParaRPr lang="en-US"/>
        </a:p>
      </dgm:t>
    </dgm:pt>
    <dgm:pt modelId="{71DEA24F-6E03-4001-8C6C-109B0437CD6F}">
      <dgm:prSet phldrT="[Text]"/>
      <dgm:spPr/>
      <dgm:t>
        <a:bodyPr/>
        <a:lstStyle/>
        <a:p>
          <a:r>
            <a:rPr lang="en-US" dirty="0" smtClean="0"/>
            <a:t>Execution</a:t>
          </a:r>
          <a:endParaRPr lang="en-US" dirty="0"/>
        </a:p>
      </dgm:t>
    </dgm:pt>
    <dgm:pt modelId="{8BB94B2D-E938-4BDD-887A-3FAF74E9B404}" type="parTrans" cxnId="{49EEF021-C1F5-4FFF-9494-6165DF7A5321}">
      <dgm:prSet/>
      <dgm:spPr/>
      <dgm:t>
        <a:bodyPr/>
        <a:lstStyle/>
        <a:p>
          <a:endParaRPr lang="en-US"/>
        </a:p>
      </dgm:t>
    </dgm:pt>
    <dgm:pt modelId="{BB0C3FFF-4C4D-4E56-9901-DAC1C6E04101}" type="sibTrans" cxnId="{49EEF021-C1F5-4FFF-9494-6165DF7A5321}">
      <dgm:prSet/>
      <dgm:spPr/>
      <dgm:t>
        <a:bodyPr/>
        <a:lstStyle/>
        <a:p>
          <a:endParaRPr lang="en-US"/>
        </a:p>
      </dgm:t>
    </dgm:pt>
    <dgm:pt modelId="{406AC8E0-9BB0-4E67-BE4D-956E8417D93F}" type="pres">
      <dgm:prSet presAssocID="{0009B957-31F8-4200-9022-9364C7F1199B}" presName="Name0" presStyleCnt="0">
        <dgm:presLayoutVars>
          <dgm:dir/>
          <dgm:animLvl val="lvl"/>
          <dgm:resizeHandles val="exact"/>
        </dgm:presLayoutVars>
      </dgm:prSet>
      <dgm:spPr/>
    </dgm:pt>
    <dgm:pt modelId="{437420DC-2DB2-4E8E-952A-6F43AC52A608}" type="pres">
      <dgm:prSet presAssocID="{DF6F0687-978A-4A31-916C-6E24B7EFF589}" presName="parTxOnly" presStyleLbl="node1" presStyleIdx="0" presStyleCnt="3">
        <dgm:presLayoutVars>
          <dgm:chMax val="0"/>
          <dgm:chPref val="0"/>
          <dgm:bulletEnabled val="1"/>
        </dgm:presLayoutVars>
      </dgm:prSet>
      <dgm:spPr/>
      <dgm:t>
        <a:bodyPr/>
        <a:lstStyle/>
        <a:p>
          <a:endParaRPr lang="en-US"/>
        </a:p>
      </dgm:t>
    </dgm:pt>
    <dgm:pt modelId="{BCD19DBA-2342-4505-8E1A-A5A042C4917B}" type="pres">
      <dgm:prSet presAssocID="{DEFB15DB-9C36-4B41-8D60-6F0F6E7E58E2}" presName="parTxOnlySpace" presStyleCnt="0"/>
      <dgm:spPr/>
    </dgm:pt>
    <dgm:pt modelId="{67F4F798-C6C8-4E60-AB82-901156DBA415}" type="pres">
      <dgm:prSet presAssocID="{636236A8-1966-4D8B-B21A-2214C2ECF911}" presName="parTxOnly" presStyleLbl="node1" presStyleIdx="1" presStyleCnt="3">
        <dgm:presLayoutVars>
          <dgm:chMax val="0"/>
          <dgm:chPref val="0"/>
          <dgm:bulletEnabled val="1"/>
        </dgm:presLayoutVars>
      </dgm:prSet>
      <dgm:spPr/>
      <dgm:t>
        <a:bodyPr/>
        <a:lstStyle/>
        <a:p>
          <a:endParaRPr lang="en-US"/>
        </a:p>
      </dgm:t>
    </dgm:pt>
    <dgm:pt modelId="{156BD602-9973-44EE-B424-8D339359E28D}" type="pres">
      <dgm:prSet presAssocID="{BA094313-631C-4412-979B-2EC3061DAF62}" presName="parTxOnlySpace" presStyleCnt="0"/>
      <dgm:spPr/>
    </dgm:pt>
    <dgm:pt modelId="{A0B0AE45-B566-4EC2-986F-D73AF1316633}" type="pres">
      <dgm:prSet presAssocID="{71DEA24F-6E03-4001-8C6C-109B0437CD6F}" presName="parTxOnly" presStyleLbl="node1" presStyleIdx="2" presStyleCnt="3">
        <dgm:presLayoutVars>
          <dgm:chMax val="0"/>
          <dgm:chPref val="0"/>
          <dgm:bulletEnabled val="1"/>
        </dgm:presLayoutVars>
      </dgm:prSet>
      <dgm:spPr/>
      <dgm:t>
        <a:bodyPr/>
        <a:lstStyle/>
        <a:p>
          <a:endParaRPr lang="en-US"/>
        </a:p>
      </dgm:t>
    </dgm:pt>
  </dgm:ptLst>
  <dgm:cxnLst>
    <dgm:cxn modelId="{6F20BEE0-7E21-449A-BD9E-6C278F564173}" type="presOf" srcId="{0009B957-31F8-4200-9022-9364C7F1199B}" destId="{406AC8E0-9BB0-4E67-BE4D-956E8417D93F}" srcOrd="0" destOrd="0" presId="urn:microsoft.com/office/officeart/2005/8/layout/chevron1"/>
    <dgm:cxn modelId="{28C87DE0-A2C3-4781-81AB-D77CF7AB34D1}" type="presOf" srcId="{636236A8-1966-4D8B-B21A-2214C2ECF911}" destId="{67F4F798-C6C8-4E60-AB82-901156DBA415}" srcOrd="0" destOrd="0" presId="urn:microsoft.com/office/officeart/2005/8/layout/chevron1"/>
    <dgm:cxn modelId="{49EEF021-C1F5-4FFF-9494-6165DF7A5321}" srcId="{0009B957-31F8-4200-9022-9364C7F1199B}" destId="{71DEA24F-6E03-4001-8C6C-109B0437CD6F}" srcOrd="2" destOrd="0" parTransId="{8BB94B2D-E938-4BDD-887A-3FAF74E9B404}" sibTransId="{BB0C3FFF-4C4D-4E56-9901-DAC1C6E04101}"/>
    <dgm:cxn modelId="{3AD506AE-6064-4FD9-B94B-3E7D6F045B08}" type="presOf" srcId="{71DEA24F-6E03-4001-8C6C-109B0437CD6F}" destId="{A0B0AE45-B566-4EC2-986F-D73AF1316633}" srcOrd="0" destOrd="0" presId="urn:microsoft.com/office/officeart/2005/8/layout/chevron1"/>
    <dgm:cxn modelId="{BC601844-5AA2-4640-B5C5-58AA0F4B134F}" type="presOf" srcId="{DF6F0687-978A-4A31-916C-6E24B7EFF589}" destId="{437420DC-2DB2-4E8E-952A-6F43AC52A608}" srcOrd="0" destOrd="0" presId="urn:microsoft.com/office/officeart/2005/8/layout/chevron1"/>
    <dgm:cxn modelId="{3847B3C2-FB4B-4645-A843-8C472A830872}" srcId="{0009B957-31F8-4200-9022-9364C7F1199B}" destId="{DF6F0687-978A-4A31-916C-6E24B7EFF589}" srcOrd="0" destOrd="0" parTransId="{DC74428B-3E48-4FC7-83C3-30CFE919E541}" sibTransId="{DEFB15DB-9C36-4B41-8D60-6F0F6E7E58E2}"/>
    <dgm:cxn modelId="{A517FF95-E941-438C-A1FD-E63C2F52FA74}" srcId="{0009B957-31F8-4200-9022-9364C7F1199B}" destId="{636236A8-1966-4D8B-B21A-2214C2ECF911}" srcOrd="1" destOrd="0" parTransId="{03A226FE-7B2C-4D1F-A1AE-958733D047B0}" sibTransId="{BA094313-631C-4412-979B-2EC3061DAF62}"/>
    <dgm:cxn modelId="{714D73F8-CC7A-4191-83EE-D8323A62FD37}" type="presParOf" srcId="{406AC8E0-9BB0-4E67-BE4D-956E8417D93F}" destId="{437420DC-2DB2-4E8E-952A-6F43AC52A608}" srcOrd="0" destOrd="0" presId="urn:microsoft.com/office/officeart/2005/8/layout/chevron1"/>
    <dgm:cxn modelId="{7B8059EE-3205-415C-9549-7108EF59050C}" type="presParOf" srcId="{406AC8E0-9BB0-4E67-BE4D-956E8417D93F}" destId="{BCD19DBA-2342-4505-8E1A-A5A042C4917B}" srcOrd="1" destOrd="0" presId="urn:microsoft.com/office/officeart/2005/8/layout/chevron1"/>
    <dgm:cxn modelId="{7E51A707-17A0-492B-9E5E-89103DCA6EE9}" type="presParOf" srcId="{406AC8E0-9BB0-4E67-BE4D-956E8417D93F}" destId="{67F4F798-C6C8-4E60-AB82-901156DBA415}" srcOrd="2" destOrd="0" presId="urn:microsoft.com/office/officeart/2005/8/layout/chevron1"/>
    <dgm:cxn modelId="{9599B8EF-8D1B-4E10-B881-012F948936C6}" type="presParOf" srcId="{406AC8E0-9BB0-4E67-BE4D-956E8417D93F}" destId="{156BD602-9973-44EE-B424-8D339359E28D}" srcOrd="3" destOrd="0" presId="urn:microsoft.com/office/officeart/2005/8/layout/chevron1"/>
    <dgm:cxn modelId="{985A45BF-CBB0-4238-9421-82EFD8B9A61A}" type="presParOf" srcId="{406AC8E0-9BB0-4E67-BE4D-956E8417D93F}" destId="{A0B0AE45-B566-4EC2-986F-D73AF131663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5BF56B-6122-4BD8-99F7-37DD7A704677}" type="doc">
      <dgm:prSet loTypeId="urn:microsoft.com/office/officeart/2005/8/layout/process1" loCatId="process" qsTypeId="urn:microsoft.com/office/officeart/2005/8/quickstyle/simple1" qsCatId="simple" csTypeId="urn:microsoft.com/office/officeart/2005/8/colors/accent1_2" csCatId="accent1" phldr="1"/>
      <dgm:spPr/>
    </dgm:pt>
    <dgm:pt modelId="{CFB1C5FE-CF22-4068-A75F-DC3F447E8058}">
      <dgm:prSet phldrT="[Text]"/>
      <dgm:spPr/>
      <dgm:t>
        <a:bodyPr/>
        <a:lstStyle/>
        <a:p>
          <a:r>
            <a:rPr lang="en-US" dirty="0" smtClean="0"/>
            <a:t>Business Discovery</a:t>
          </a:r>
          <a:endParaRPr lang="en-US" dirty="0"/>
        </a:p>
      </dgm:t>
    </dgm:pt>
    <dgm:pt modelId="{5C101E44-4B07-4DBF-96A1-E729FE734E9E}" type="parTrans" cxnId="{1FA22946-C3A8-403D-8E35-89E2EE59E568}">
      <dgm:prSet/>
      <dgm:spPr/>
      <dgm:t>
        <a:bodyPr/>
        <a:lstStyle/>
        <a:p>
          <a:endParaRPr lang="en-US"/>
        </a:p>
      </dgm:t>
    </dgm:pt>
    <dgm:pt modelId="{3552AFD3-5C54-4A1A-8F64-257BCDCE6C9F}" type="sibTrans" cxnId="{1FA22946-C3A8-403D-8E35-89E2EE59E568}">
      <dgm:prSet/>
      <dgm:spPr/>
      <dgm:t>
        <a:bodyPr/>
        <a:lstStyle/>
        <a:p>
          <a:endParaRPr lang="en-US"/>
        </a:p>
      </dgm:t>
    </dgm:pt>
    <dgm:pt modelId="{23F6869E-04E6-4C39-8374-6E58FBD97E3B}">
      <dgm:prSet phldrT="[Text]"/>
      <dgm:spPr/>
      <dgm:t>
        <a:bodyPr/>
        <a:lstStyle/>
        <a:p>
          <a:r>
            <a:rPr lang="en-US" dirty="0" smtClean="0"/>
            <a:t>Strategic Program Development</a:t>
          </a:r>
          <a:endParaRPr lang="en-US" dirty="0"/>
        </a:p>
      </dgm:t>
    </dgm:pt>
    <dgm:pt modelId="{AF98287D-E655-484C-9FF3-93BF2555BE4A}" type="parTrans" cxnId="{B7F13E3A-1277-425D-9424-29D677EE9552}">
      <dgm:prSet/>
      <dgm:spPr/>
      <dgm:t>
        <a:bodyPr/>
        <a:lstStyle/>
        <a:p>
          <a:endParaRPr lang="en-US"/>
        </a:p>
      </dgm:t>
    </dgm:pt>
    <dgm:pt modelId="{5AA7A057-9F87-4207-A266-EFDA6889A632}" type="sibTrans" cxnId="{B7F13E3A-1277-425D-9424-29D677EE9552}">
      <dgm:prSet/>
      <dgm:spPr/>
      <dgm:t>
        <a:bodyPr/>
        <a:lstStyle/>
        <a:p>
          <a:endParaRPr lang="en-US"/>
        </a:p>
      </dgm:t>
    </dgm:pt>
    <dgm:pt modelId="{4113E2B5-4BE9-4A45-8F55-002FB009396B}">
      <dgm:prSet phldrT="[Text]"/>
      <dgm:spPr/>
      <dgm:t>
        <a:bodyPr/>
        <a:lstStyle/>
        <a:p>
          <a:r>
            <a:rPr lang="en-US" dirty="0" smtClean="0"/>
            <a:t>Business Justification</a:t>
          </a:r>
          <a:endParaRPr lang="en-US" dirty="0"/>
        </a:p>
      </dgm:t>
    </dgm:pt>
    <dgm:pt modelId="{2CACC373-3CD6-4014-A657-009337860C76}" type="parTrans" cxnId="{40164A19-2F78-46D0-A1F2-11EFDA13AA07}">
      <dgm:prSet/>
      <dgm:spPr/>
      <dgm:t>
        <a:bodyPr/>
        <a:lstStyle/>
        <a:p>
          <a:endParaRPr lang="en-US"/>
        </a:p>
      </dgm:t>
    </dgm:pt>
    <dgm:pt modelId="{0CC68A23-4CD0-4F1B-A8A5-6BE6EB694F06}" type="sibTrans" cxnId="{40164A19-2F78-46D0-A1F2-11EFDA13AA07}">
      <dgm:prSet/>
      <dgm:spPr/>
      <dgm:t>
        <a:bodyPr/>
        <a:lstStyle/>
        <a:p>
          <a:endParaRPr lang="en-US"/>
        </a:p>
      </dgm:t>
    </dgm:pt>
    <dgm:pt modelId="{E82744A3-6986-47E8-A008-747E2B1EAA73}" type="pres">
      <dgm:prSet presAssocID="{6A5BF56B-6122-4BD8-99F7-37DD7A704677}" presName="Name0" presStyleCnt="0">
        <dgm:presLayoutVars>
          <dgm:dir/>
          <dgm:resizeHandles val="exact"/>
        </dgm:presLayoutVars>
      </dgm:prSet>
      <dgm:spPr/>
    </dgm:pt>
    <dgm:pt modelId="{D361ADCE-9BCF-4034-820B-6644F20A3E63}" type="pres">
      <dgm:prSet presAssocID="{CFB1C5FE-CF22-4068-A75F-DC3F447E8058}" presName="node" presStyleLbl="node1" presStyleIdx="0" presStyleCnt="3">
        <dgm:presLayoutVars>
          <dgm:bulletEnabled val="1"/>
        </dgm:presLayoutVars>
      </dgm:prSet>
      <dgm:spPr/>
      <dgm:t>
        <a:bodyPr/>
        <a:lstStyle/>
        <a:p>
          <a:endParaRPr lang="en-US"/>
        </a:p>
      </dgm:t>
    </dgm:pt>
    <dgm:pt modelId="{4D7F849D-FB73-41AF-89AF-6177947E863A}" type="pres">
      <dgm:prSet presAssocID="{3552AFD3-5C54-4A1A-8F64-257BCDCE6C9F}" presName="sibTrans" presStyleLbl="sibTrans2D1" presStyleIdx="0" presStyleCnt="2"/>
      <dgm:spPr/>
      <dgm:t>
        <a:bodyPr/>
        <a:lstStyle/>
        <a:p>
          <a:endParaRPr lang="en-US"/>
        </a:p>
      </dgm:t>
    </dgm:pt>
    <dgm:pt modelId="{C699F377-9475-403D-841E-E75D92CA2ECC}" type="pres">
      <dgm:prSet presAssocID="{3552AFD3-5C54-4A1A-8F64-257BCDCE6C9F}" presName="connectorText" presStyleLbl="sibTrans2D1" presStyleIdx="0" presStyleCnt="2"/>
      <dgm:spPr/>
      <dgm:t>
        <a:bodyPr/>
        <a:lstStyle/>
        <a:p>
          <a:endParaRPr lang="en-US"/>
        </a:p>
      </dgm:t>
    </dgm:pt>
    <dgm:pt modelId="{1FB20E39-D171-4F6C-95EC-4ED1AA50AB48}" type="pres">
      <dgm:prSet presAssocID="{23F6869E-04E6-4C39-8374-6E58FBD97E3B}" presName="node" presStyleLbl="node1" presStyleIdx="1" presStyleCnt="3">
        <dgm:presLayoutVars>
          <dgm:bulletEnabled val="1"/>
        </dgm:presLayoutVars>
      </dgm:prSet>
      <dgm:spPr/>
      <dgm:t>
        <a:bodyPr/>
        <a:lstStyle/>
        <a:p>
          <a:endParaRPr lang="en-US"/>
        </a:p>
      </dgm:t>
    </dgm:pt>
    <dgm:pt modelId="{09D22CA5-C7C3-4D5A-A7F7-C6CEA54BD2A3}" type="pres">
      <dgm:prSet presAssocID="{5AA7A057-9F87-4207-A266-EFDA6889A632}" presName="sibTrans" presStyleLbl="sibTrans2D1" presStyleIdx="1" presStyleCnt="2"/>
      <dgm:spPr/>
      <dgm:t>
        <a:bodyPr/>
        <a:lstStyle/>
        <a:p>
          <a:endParaRPr lang="en-US"/>
        </a:p>
      </dgm:t>
    </dgm:pt>
    <dgm:pt modelId="{54058CAD-CAAE-4C7D-ADF4-501DEF9A8E17}" type="pres">
      <dgm:prSet presAssocID="{5AA7A057-9F87-4207-A266-EFDA6889A632}" presName="connectorText" presStyleLbl="sibTrans2D1" presStyleIdx="1" presStyleCnt="2"/>
      <dgm:spPr/>
      <dgm:t>
        <a:bodyPr/>
        <a:lstStyle/>
        <a:p>
          <a:endParaRPr lang="en-US"/>
        </a:p>
      </dgm:t>
    </dgm:pt>
    <dgm:pt modelId="{98920468-A968-4969-97A6-100AC6810532}" type="pres">
      <dgm:prSet presAssocID="{4113E2B5-4BE9-4A45-8F55-002FB009396B}" presName="node" presStyleLbl="node1" presStyleIdx="2" presStyleCnt="3">
        <dgm:presLayoutVars>
          <dgm:bulletEnabled val="1"/>
        </dgm:presLayoutVars>
      </dgm:prSet>
      <dgm:spPr/>
      <dgm:t>
        <a:bodyPr/>
        <a:lstStyle/>
        <a:p>
          <a:endParaRPr lang="en-US"/>
        </a:p>
      </dgm:t>
    </dgm:pt>
  </dgm:ptLst>
  <dgm:cxnLst>
    <dgm:cxn modelId="{DB82461E-B24F-4793-A169-7193489E7E36}" type="presOf" srcId="{23F6869E-04E6-4C39-8374-6E58FBD97E3B}" destId="{1FB20E39-D171-4F6C-95EC-4ED1AA50AB48}" srcOrd="0" destOrd="0" presId="urn:microsoft.com/office/officeart/2005/8/layout/process1"/>
    <dgm:cxn modelId="{78996FDD-F338-4662-831B-D949644460A7}" type="presOf" srcId="{5AA7A057-9F87-4207-A266-EFDA6889A632}" destId="{54058CAD-CAAE-4C7D-ADF4-501DEF9A8E17}" srcOrd="1" destOrd="0" presId="urn:microsoft.com/office/officeart/2005/8/layout/process1"/>
    <dgm:cxn modelId="{40164A19-2F78-46D0-A1F2-11EFDA13AA07}" srcId="{6A5BF56B-6122-4BD8-99F7-37DD7A704677}" destId="{4113E2B5-4BE9-4A45-8F55-002FB009396B}" srcOrd="2" destOrd="0" parTransId="{2CACC373-3CD6-4014-A657-009337860C76}" sibTransId="{0CC68A23-4CD0-4F1B-A8A5-6BE6EB694F06}"/>
    <dgm:cxn modelId="{1489CC83-FE59-4FF6-8F8E-6C560C4DEC15}" type="presOf" srcId="{3552AFD3-5C54-4A1A-8F64-257BCDCE6C9F}" destId="{4D7F849D-FB73-41AF-89AF-6177947E863A}" srcOrd="0" destOrd="0" presId="urn:microsoft.com/office/officeart/2005/8/layout/process1"/>
    <dgm:cxn modelId="{B7F13E3A-1277-425D-9424-29D677EE9552}" srcId="{6A5BF56B-6122-4BD8-99F7-37DD7A704677}" destId="{23F6869E-04E6-4C39-8374-6E58FBD97E3B}" srcOrd="1" destOrd="0" parTransId="{AF98287D-E655-484C-9FF3-93BF2555BE4A}" sibTransId="{5AA7A057-9F87-4207-A266-EFDA6889A632}"/>
    <dgm:cxn modelId="{94883504-3473-498F-91C4-C70B81DE1CC1}" type="presOf" srcId="{CFB1C5FE-CF22-4068-A75F-DC3F447E8058}" destId="{D361ADCE-9BCF-4034-820B-6644F20A3E63}" srcOrd="0" destOrd="0" presId="urn:microsoft.com/office/officeart/2005/8/layout/process1"/>
    <dgm:cxn modelId="{1FA22946-C3A8-403D-8E35-89E2EE59E568}" srcId="{6A5BF56B-6122-4BD8-99F7-37DD7A704677}" destId="{CFB1C5FE-CF22-4068-A75F-DC3F447E8058}" srcOrd="0" destOrd="0" parTransId="{5C101E44-4B07-4DBF-96A1-E729FE734E9E}" sibTransId="{3552AFD3-5C54-4A1A-8F64-257BCDCE6C9F}"/>
    <dgm:cxn modelId="{65F3BE1D-0B04-4706-9A90-48F39A031314}" type="presOf" srcId="{4113E2B5-4BE9-4A45-8F55-002FB009396B}" destId="{98920468-A968-4969-97A6-100AC6810532}" srcOrd="0" destOrd="0" presId="urn:microsoft.com/office/officeart/2005/8/layout/process1"/>
    <dgm:cxn modelId="{0C1BBFE3-961D-4506-8755-04BF0333CFC4}" type="presOf" srcId="{5AA7A057-9F87-4207-A266-EFDA6889A632}" destId="{09D22CA5-C7C3-4D5A-A7F7-C6CEA54BD2A3}" srcOrd="0" destOrd="0" presId="urn:microsoft.com/office/officeart/2005/8/layout/process1"/>
    <dgm:cxn modelId="{ADD369D5-8063-4340-8C15-74749B73285D}" type="presOf" srcId="{6A5BF56B-6122-4BD8-99F7-37DD7A704677}" destId="{E82744A3-6986-47E8-A008-747E2B1EAA73}" srcOrd="0" destOrd="0" presId="urn:microsoft.com/office/officeart/2005/8/layout/process1"/>
    <dgm:cxn modelId="{1BB4047F-B22E-48D8-AEDC-EFE69D5A93CE}" type="presOf" srcId="{3552AFD3-5C54-4A1A-8F64-257BCDCE6C9F}" destId="{C699F377-9475-403D-841E-E75D92CA2ECC}" srcOrd="1" destOrd="0" presId="urn:microsoft.com/office/officeart/2005/8/layout/process1"/>
    <dgm:cxn modelId="{CC869C0E-BFFE-464F-8689-B2474D778552}" type="presParOf" srcId="{E82744A3-6986-47E8-A008-747E2B1EAA73}" destId="{D361ADCE-9BCF-4034-820B-6644F20A3E63}" srcOrd="0" destOrd="0" presId="urn:microsoft.com/office/officeart/2005/8/layout/process1"/>
    <dgm:cxn modelId="{DDD67995-F821-4C74-A06F-84A9AED4713B}" type="presParOf" srcId="{E82744A3-6986-47E8-A008-747E2B1EAA73}" destId="{4D7F849D-FB73-41AF-89AF-6177947E863A}" srcOrd="1" destOrd="0" presId="urn:microsoft.com/office/officeart/2005/8/layout/process1"/>
    <dgm:cxn modelId="{7B945FC1-5C49-44D9-9B2F-5ED80AD70B72}" type="presParOf" srcId="{4D7F849D-FB73-41AF-89AF-6177947E863A}" destId="{C699F377-9475-403D-841E-E75D92CA2ECC}" srcOrd="0" destOrd="0" presId="urn:microsoft.com/office/officeart/2005/8/layout/process1"/>
    <dgm:cxn modelId="{0C3349F3-32FF-4BAA-8048-A236A574EDCB}" type="presParOf" srcId="{E82744A3-6986-47E8-A008-747E2B1EAA73}" destId="{1FB20E39-D171-4F6C-95EC-4ED1AA50AB48}" srcOrd="2" destOrd="0" presId="urn:microsoft.com/office/officeart/2005/8/layout/process1"/>
    <dgm:cxn modelId="{C7307D81-BCFA-4644-B16A-AAC5399FFA3A}" type="presParOf" srcId="{E82744A3-6986-47E8-A008-747E2B1EAA73}" destId="{09D22CA5-C7C3-4D5A-A7F7-C6CEA54BD2A3}" srcOrd="3" destOrd="0" presId="urn:microsoft.com/office/officeart/2005/8/layout/process1"/>
    <dgm:cxn modelId="{F91A91DF-3223-425A-8E34-3E19C673DE02}" type="presParOf" srcId="{09D22CA5-C7C3-4D5A-A7F7-C6CEA54BD2A3}" destId="{54058CAD-CAAE-4C7D-ADF4-501DEF9A8E17}" srcOrd="0" destOrd="0" presId="urn:microsoft.com/office/officeart/2005/8/layout/process1"/>
    <dgm:cxn modelId="{A18280D8-5909-44BD-AF38-BCA0C9FE71BF}" type="presParOf" srcId="{E82744A3-6986-47E8-A008-747E2B1EAA73}" destId="{98920468-A968-4969-97A6-100AC6810532}"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420DC-2DB2-4E8E-952A-6F43AC52A608}">
      <dsp:nvSpPr>
        <dsp:cNvPr id="0" name=""/>
        <dsp:cNvSpPr/>
      </dsp:nvSpPr>
      <dsp:spPr>
        <a:xfrm>
          <a:off x="2802" y="0"/>
          <a:ext cx="3414474" cy="9202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t>Vision</a:t>
          </a:r>
          <a:endParaRPr lang="en-US" sz="4300" kern="1200" dirty="0"/>
        </a:p>
      </dsp:txBody>
      <dsp:txXfrm>
        <a:off x="462952" y="0"/>
        <a:ext cx="2494175" cy="920299"/>
      </dsp:txXfrm>
    </dsp:sp>
    <dsp:sp modelId="{67F4F798-C6C8-4E60-AB82-901156DBA415}">
      <dsp:nvSpPr>
        <dsp:cNvPr id="0" name=""/>
        <dsp:cNvSpPr/>
      </dsp:nvSpPr>
      <dsp:spPr>
        <a:xfrm>
          <a:off x="3075829" y="0"/>
          <a:ext cx="3414474" cy="9202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t>Strategy</a:t>
          </a:r>
          <a:endParaRPr lang="en-US" sz="4300" kern="1200" dirty="0"/>
        </a:p>
      </dsp:txBody>
      <dsp:txXfrm>
        <a:off x="3535979" y="0"/>
        <a:ext cx="2494175" cy="920299"/>
      </dsp:txXfrm>
    </dsp:sp>
    <dsp:sp modelId="{A0B0AE45-B566-4EC2-986F-D73AF1316633}">
      <dsp:nvSpPr>
        <dsp:cNvPr id="0" name=""/>
        <dsp:cNvSpPr/>
      </dsp:nvSpPr>
      <dsp:spPr>
        <a:xfrm>
          <a:off x="6148856" y="0"/>
          <a:ext cx="3414474" cy="9202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lvl="0" algn="ctr" defTabSz="1911350">
            <a:lnSpc>
              <a:spcPct val="90000"/>
            </a:lnSpc>
            <a:spcBef>
              <a:spcPct val="0"/>
            </a:spcBef>
            <a:spcAft>
              <a:spcPct val="35000"/>
            </a:spcAft>
          </a:pPr>
          <a:r>
            <a:rPr lang="en-US" sz="4300" kern="1200" dirty="0" smtClean="0"/>
            <a:t>Execution</a:t>
          </a:r>
          <a:endParaRPr lang="en-US" sz="4300" kern="1200" dirty="0"/>
        </a:p>
      </dsp:txBody>
      <dsp:txXfrm>
        <a:off x="6609006" y="0"/>
        <a:ext cx="2494175" cy="920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1ADCE-9BCF-4034-820B-6644F20A3E63}">
      <dsp:nvSpPr>
        <dsp:cNvPr id="0" name=""/>
        <dsp:cNvSpPr/>
      </dsp:nvSpPr>
      <dsp:spPr>
        <a:xfrm>
          <a:off x="7143" y="0"/>
          <a:ext cx="2135187" cy="1014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Business Discovery</a:t>
          </a:r>
          <a:endParaRPr lang="en-US" sz="2000" kern="1200" dirty="0"/>
        </a:p>
      </dsp:txBody>
      <dsp:txXfrm>
        <a:off x="36842" y="29699"/>
        <a:ext cx="2075789" cy="954609"/>
      </dsp:txXfrm>
    </dsp:sp>
    <dsp:sp modelId="{4D7F849D-FB73-41AF-89AF-6177947E863A}">
      <dsp:nvSpPr>
        <dsp:cNvPr id="0" name=""/>
        <dsp:cNvSpPr/>
      </dsp:nvSpPr>
      <dsp:spPr>
        <a:xfrm>
          <a:off x="2355850" y="24224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355850" y="348145"/>
        <a:ext cx="316861" cy="317716"/>
      </dsp:txXfrm>
    </dsp:sp>
    <dsp:sp modelId="{1FB20E39-D171-4F6C-95EC-4ED1AA50AB48}">
      <dsp:nvSpPr>
        <dsp:cNvPr id="0" name=""/>
        <dsp:cNvSpPr/>
      </dsp:nvSpPr>
      <dsp:spPr>
        <a:xfrm>
          <a:off x="2996406" y="0"/>
          <a:ext cx="2135187" cy="1014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Strategic Program Development</a:t>
          </a:r>
          <a:endParaRPr lang="en-US" sz="2000" kern="1200" dirty="0"/>
        </a:p>
      </dsp:txBody>
      <dsp:txXfrm>
        <a:off x="3026105" y="29699"/>
        <a:ext cx="2075789" cy="954609"/>
      </dsp:txXfrm>
    </dsp:sp>
    <dsp:sp modelId="{09D22CA5-C7C3-4D5A-A7F7-C6CEA54BD2A3}">
      <dsp:nvSpPr>
        <dsp:cNvPr id="0" name=""/>
        <dsp:cNvSpPr/>
      </dsp:nvSpPr>
      <dsp:spPr>
        <a:xfrm>
          <a:off x="5345112" y="24224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345112" y="348145"/>
        <a:ext cx="316861" cy="317716"/>
      </dsp:txXfrm>
    </dsp:sp>
    <dsp:sp modelId="{98920468-A968-4969-97A6-100AC6810532}">
      <dsp:nvSpPr>
        <dsp:cNvPr id="0" name=""/>
        <dsp:cNvSpPr/>
      </dsp:nvSpPr>
      <dsp:spPr>
        <a:xfrm>
          <a:off x="5985668" y="0"/>
          <a:ext cx="2135187" cy="1014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Business Justification</a:t>
          </a:r>
          <a:endParaRPr lang="en-US" sz="2000" kern="1200" dirty="0"/>
        </a:p>
      </dsp:txBody>
      <dsp:txXfrm>
        <a:off x="6015367" y="29699"/>
        <a:ext cx="2075789" cy="9546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56356-9AD1-448C-80A6-B53D1719179F}" type="datetimeFigureOut">
              <a:rPr lang="en-US" smtClean="0"/>
              <a:t>1/25/18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9CFDC-EFEE-4F0D-B5B4-F8BEFC5D2271}" type="slidenum">
              <a:rPr lang="en-US" smtClean="0"/>
              <a:t>‹#›</a:t>
            </a:fld>
            <a:endParaRPr lang="en-US"/>
          </a:p>
        </p:txBody>
      </p:sp>
    </p:spTree>
    <p:extLst>
      <p:ext uri="{BB962C8B-B14F-4D97-AF65-F5344CB8AC3E}">
        <p14:creationId xmlns:p14="http://schemas.microsoft.com/office/powerpoint/2010/main" val="298577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notesMaster" Target="../notesMasters/notesMaster1.xml"/><Relationship Id="rId3"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95FBB-2BC0-4ED9-A532-91D7322BF8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6046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a:t>
            </a:r>
            <a:r>
              <a:rPr lang="en-US" baseline="0"/>
              <a:t> slide includes an example of an enterprise architecture that was adopted by Merck.</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95FBB-2BC0-4ED9-A532-91D7322BF8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810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95FBB-2BC0-4ED9-A532-91D7322BF8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768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just a few examples from across different industries for</a:t>
            </a:r>
            <a:r>
              <a:rPr lang="en-US" baseline="0"/>
              <a:t> how our customers have leveraged  a digital infrastructure to transform their operations environment and make a business impact. These metrics are many fold the investment cost of a digital infrastructure and often only represent one of many business values.</a:t>
            </a:r>
          </a:p>
          <a:p>
            <a:endParaRPr lang="en-US" baseline="0"/>
          </a:p>
          <a:p>
            <a:r>
              <a:rPr lang="en-US" b="1" baseline="0"/>
              <a:t>Discussion topic</a:t>
            </a:r>
          </a:p>
          <a:p>
            <a:r>
              <a:rPr lang="en-US" baseline="0"/>
              <a:t> Is there a particular area or case study you would be interested in learning more?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95FBB-2BC0-4ED9-A532-91D7322BF8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780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F95FBB-2BC0-4ED9-A532-91D7322BF800}" type="slidenum">
              <a:rPr lang="en-US" smtClean="0"/>
              <a:t>7</a:t>
            </a:fld>
            <a:endParaRPr lang="en-US"/>
          </a:p>
        </p:txBody>
      </p:sp>
    </p:spTree>
    <p:extLst>
      <p:ext uri="{BB962C8B-B14F-4D97-AF65-F5344CB8AC3E}">
        <p14:creationId xmlns:p14="http://schemas.microsoft.com/office/powerpoint/2010/main" val="228718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95FBB-2BC0-4ED9-A532-91D7322BF8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651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Everyone has dealt with this…</a:t>
            </a:r>
          </a:p>
          <a:p>
            <a:r>
              <a:rPr lang="en-US"/>
              <a:t>We want  you to get that you’re going through this </a:t>
            </a:r>
          </a:p>
          <a:p>
            <a:r>
              <a:rPr lang="en-US"/>
              <a:t>And this is what it looks like</a:t>
            </a:r>
          </a:p>
          <a:p>
            <a:endParaRPr lang="en-US"/>
          </a:p>
          <a:p>
            <a:r>
              <a:rPr lang="en-US"/>
              <a:t>Start with our common ground</a:t>
            </a:r>
          </a:p>
          <a:p>
            <a:r>
              <a:rPr lang="en-US"/>
              <a:t>The shared condition that usually happens when you link up data technologies</a:t>
            </a:r>
          </a:p>
          <a:p>
            <a:endParaRPr lang="en-US"/>
          </a:p>
          <a:p>
            <a:endParaRPr lang="en-US"/>
          </a:p>
          <a:p>
            <a:r>
              <a:rPr lang="en-US" err="1"/>
              <a:t>Exisitng</a:t>
            </a:r>
            <a:r>
              <a:rPr lang="en-US"/>
              <a:t> customer: they need to get what it can do.</a:t>
            </a:r>
          </a:p>
          <a:p>
            <a:r>
              <a:rPr lang="en-US"/>
              <a:t>(AF, AF assets, the value of that).  KPIs in </a:t>
            </a:r>
          </a:p>
          <a:p>
            <a:r>
              <a:rPr lang="en-US"/>
              <a:t>Track event sin the pi system.</a:t>
            </a:r>
          </a:p>
          <a:p>
            <a:r>
              <a:rPr lang="en-US"/>
              <a:t>Moving automated reports</a:t>
            </a:r>
          </a:p>
          <a:p>
            <a:r>
              <a:rPr lang="en-US"/>
              <a:t>Excel reporting.  Spend a day.  Eliminate that, now increase their </a:t>
            </a:r>
          </a:p>
          <a:p>
            <a:r>
              <a:rPr lang="en-US"/>
              <a:t>Productivity by 20%</a:t>
            </a: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Let's start with just the big picture of the PI System: what is this whole thing called the PI System, and what does it actually provide? Now, let's start with where a lot of our customers find themselves before they use the PI System. </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If I stripped it all down, it really starts with this: you have people that have some tasks that need to get done (here on the right), and you have sources of data that those people want to have access to, and need to have access to (here on the left). There might be, for example, SCADA systems and instruments and plant control system, and all of that is data that these people need. Usually what our customers have before the PI System looks a bit like this.</a:t>
            </a:r>
          </a:p>
          <a:p>
            <a:endParaRPr lang="en-US" sz="1200" kern="1200">
              <a:solidFill>
                <a:schemeClr val="tx1"/>
              </a:solidFill>
              <a:latin typeface="+mn-lt"/>
              <a:ea typeface="+mn-ea"/>
              <a:cs typeface="+mn-cs"/>
            </a:endParaRPr>
          </a:p>
          <a:p>
            <a:r>
              <a:rPr lang="en-US" sz="1200" i="1" kern="1200">
                <a:solidFill>
                  <a:schemeClr val="tx1"/>
                </a:solidFill>
                <a:latin typeface="+mn-lt"/>
                <a:ea typeface="+mn-ea"/>
                <a:cs typeface="+mn-cs"/>
              </a:rPr>
              <a:t>[first animation]</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There's a whole variety of places that they store data:</a:t>
            </a:r>
            <a:r>
              <a:rPr lang="en-US" sz="1200" kern="1200" baseline="0">
                <a:solidFill>
                  <a:schemeClr val="tx1"/>
                </a:solidFill>
                <a:latin typeface="+mn-lt"/>
                <a:ea typeface="+mn-ea"/>
                <a:cs typeface="+mn-cs"/>
              </a:rPr>
              <a:t> </a:t>
            </a:r>
            <a:r>
              <a:rPr lang="en-US" sz="1200" kern="1200">
                <a:solidFill>
                  <a:schemeClr val="tx1"/>
                </a:solidFill>
                <a:latin typeface="+mn-lt"/>
                <a:ea typeface="+mn-ea"/>
                <a:cs typeface="+mn-cs"/>
              </a:rPr>
              <a:t>there's an Asset Reliability system, there is a condition based maintenance system, there's a learning management system, and there is a historian for some of the data</a:t>
            </a:r>
            <a:r>
              <a:rPr lang="en-US" sz="1200" kern="1200" baseline="0">
                <a:solidFill>
                  <a:schemeClr val="tx1"/>
                </a:solidFill>
                <a:latin typeface="+mn-lt"/>
                <a:ea typeface="+mn-ea"/>
                <a:cs typeface="+mn-cs"/>
              </a:rPr>
              <a:t>  -  </a:t>
            </a:r>
            <a:r>
              <a:rPr lang="en-US" sz="1200" kern="1200">
                <a:solidFill>
                  <a:schemeClr val="tx1"/>
                </a:solidFill>
                <a:latin typeface="+mn-lt"/>
                <a:ea typeface="+mn-ea"/>
                <a:cs typeface="+mn-cs"/>
              </a:rPr>
              <a:t>and all the systems play different important roles. </a:t>
            </a:r>
          </a:p>
          <a:p>
            <a:endParaRPr lang="en-US" sz="1200" kern="1200">
              <a:solidFill>
                <a:schemeClr val="tx1"/>
              </a:solidFill>
              <a:latin typeface="+mn-lt"/>
              <a:ea typeface="+mn-ea"/>
              <a:cs typeface="+mn-cs"/>
            </a:endParaRPr>
          </a:p>
          <a:p>
            <a:r>
              <a:rPr lang="en-US" sz="1200" i="1" kern="1200">
                <a:solidFill>
                  <a:schemeClr val="tx1"/>
                </a:solidFill>
                <a:latin typeface="+mn-lt"/>
                <a:ea typeface="+mn-ea"/>
                <a:cs typeface="+mn-cs"/>
              </a:rPr>
              <a:t>[Second animation]</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And often our customers start linking these up!  The SCADA system feeding to the historian, and other systems feeding their data the historian, and then the Asset Reliability system gets some of its data from the historian BUT it also needs some really specific data from the SCADA system that got washed out in the historizing process… so it needs to be connected directly to the SCADA system.   Meanwhile the Condition Based Maintenance [CBM] system is getting data from the historian but also needs specialized</a:t>
            </a:r>
            <a:r>
              <a:rPr lang="en-US" sz="1200" kern="1200" baseline="0">
                <a:solidFill>
                  <a:schemeClr val="tx1"/>
                </a:solidFill>
                <a:latin typeface="+mn-lt"/>
                <a:ea typeface="+mn-ea"/>
                <a:cs typeface="+mn-cs"/>
              </a:rPr>
              <a:t> </a:t>
            </a:r>
            <a:r>
              <a:rPr lang="en-US" sz="1200" kern="1200">
                <a:solidFill>
                  <a:schemeClr val="tx1"/>
                </a:solidFill>
                <a:latin typeface="+mn-lt"/>
                <a:ea typeface="+mn-ea"/>
                <a:cs typeface="+mn-cs"/>
              </a:rPr>
              <a:t>asset information from one of the data sources. </a:t>
            </a:r>
            <a:r>
              <a:rPr lang="en-US" sz="1200" kern="1200" baseline="0">
                <a:solidFill>
                  <a:schemeClr val="tx1"/>
                </a:solidFill>
                <a:latin typeface="+mn-lt"/>
                <a:ea typeface="+mn-ea"/>
                <a:cs typeface="+mn-cs"/>
              </a:rPr>
              <a:t>  </a:t>
            </a:r>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a:p>
            <a:r>
              <a:rPr lang="en-US" sz="1200" i="1" kern="1200">
                <a:solidFill>
                  <a:schemeClr val="tx1"/>
                </a:solidFill>
                <a:latin typeface="+mn-lt"/>
                <a:ea typeface="+mn-ea"/>
                <a:cs typeface="+mn-cs"/>
              </a:rPr>
              <a:t>[Third</a:t>
            </a:r>
            <a:r>
              <a:rPr lang="en-US" sz="1200" i="1" kern="1200" baseline="0">
                <a:solidFill>
                  <a:schemeClr val="tx1"/>
                </a:solidFill>
                <a:latin typeface="+mn-lt"/>
                <a:ea typeface="+mn-ea"/>
                <a:cs typeface="+mn-cs"/>
              </a:rPr>
              <a:t> animation]</a:t>
            </a:r>
          </a:p>
          <a:p>
            <a:endParaRPr lang="en-US" sz="1200" kern="1200">
              <a:solidFill>
                <a:schemeClr val="tx1"/>
              </a:solidFill>
              <a:latin typeface="+mn-lt"/>
              <a:ea typeface="+mn-ea"/>
              <a:cs typeface="+mn-cs"/>
            </a:endParaRPr>
          </a:p>
          <a:p>
            <a:pPr defTabSz="932048">
              <a:defRPr/>
            </a:pPr>
            <a:r>
              <a:rPr lang="en-US" sz="1200" kern="1200">
                <a:solidFill>
                  <a:schemeClr val="tx1"/>
                </a:solidFill>
                <a:latin typeface="+mn-lt"/>
                <a:ea typeface="+mn-ea"/>
                <a:cs typeface="+mn-cs"/>
              </a:rPr>
              <a:t>Then that data needs to be forwarded to Excel,</a:t>
            </a:r>
            <a:r>
              <a:rPr lang="en-US" sz="1200" kern="1200" baseline="0">
                <a:solidFill>
                  <a:schemeClr val="tx1"/>
                </a:solidFill>
                <a:latin typeface="+mn-lt"/>
                <a:ea typeface="+mn-ea"/>
                <a:cs typeface="+mn-cs"/>
              </a:rPr>
              <a:t>  and </a:t>
            </a:r>
            <a:r>
              <a:rPr lang="en-US" sz="1200" kern="1200">
                <a:solidFill>
                  <a:schemeClr val="tx1"/>
                </a:solidFill>
                <a:latin typeface="+mn-lt"/>
                <a:ea typeface="+mn-ea"/>
                <a:cs typeface="+mn-cs"/>
              </a:rPr>
              <a:t>the Planning and Scheduling System and then on to all the people they need to use it. </a:t>
            </a:r>
            <a:r>
              <a:rPr lang="en-US" baseline="0"/>
              <a:t>Maybe you hire a whole integration team to tie them together, or maybe you just spent hours each week formatting the data and copy and pasting it in just to send of a spreadsheet that goes stale the moment you email it.</a:t>
            </a:r>
            <a:endParaRPr lang="en-US"/>
          </a:p>
          <a:p>
            <a:r>
              <a:rPr lang="en-US" sz="1200" kern="1200">
                <a:solidFill>
                  <a:schemeClr val="tx1"/>
                </a:solidFill>
                <a:latin typeface="+mn-lt"/>
                <a:ea typeface="+mn-ea"/>
                <a:cs typeface="+mn-cs"/>
              </a:rPr>
              <a:t>And this is the traditional strategy. One of our customers in Europe actually referred</a:t>
            </a:r>
            <a:r>
              <a:rPr lang="en-US" sz="1200" kern="1200" baseline="0">
                <a:solidFill>
                  <a:schemeClr val="tx1"/>
                </a:solidFill>
                <a:latin typeface="+mn-lt"/>
                <a:ea typeface="+mn-ea"/>
                <a:cs typeface="+mn-cs"/>
              </a:rPr>
              <a:t> </a:t>
            </a:r>
            <a:r>
              <a:rPr lang="en-US" sz="1200" kern="1200">
                <a:solidFill>
                  <a:schemeClr val="tx1"/>
                </a:solidFill>
                <a:latin typeface="+mn-lt"/>
                <a:ea typeface="+mn-ea"/>
                <a:cs typeface="+mn-cs"/>
              </a:rPr>
              <a:t>to this as the ‘spaghetti’ strategy they found themselves in.</a:t>
            </a: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a:p>
            <a:r>
              <a:rPr lang="en-US" sz="1200" b="1" kern="1200">
                <a:solidFill>
                  <a:schemeClr val="tx1"/>
                </a:solidFill>
                <a:latin typeface="+mn-lt"/>
                <a:ea typeface="+mn-ea"/>
                <a:cs typeface="+mn-cs"/>
              </a:rPr>
              <a:t>Additional Notes:</a:t>
            </a:r>
          </a:p>
          <a:p>
            <a:r>
              <a:rPr lang="en-US" sz="1200" b="0" kern="1200">
                <a:solidFill>
                  <a:schemeClr val="tx1"/>
                </a:solidFill>
                <a:latin typeface="+mn-lt"/>
                <a:ea typeface="+mn-ea"/>
                <a:cs typeface="+mn-cs"/>
              </a:rPr>
              <a:t>I </a:t>
            </a:r>
            <a:r>
              <a:rPr lang="en-US" sz="1200" b="0" kern="1200" baseline="0">
                <a:solidFill>
                  <a:schemeClr val="tx1"/>
                </a:solidFill>
                <a:latin typeface="+mn-lt"/>
                <a:ea typeface="+mn-ea"/>
                <a:cs typeface="+mn-cs"/>
              </a:rPr>
              <a:t>encourage you to replace the acronyms on this slide with what you know this customer has.</a:t>
            </a:r>
          </a:p>
          <a:p>
            <a:r>
              <a:rPr lang="en-US" sz="1200" b="0" kern="1200" baseline="0">
                <a:solidFill>
                  <a:schemeClr val="tx1"/>
                </a:solidFill>
                <a:latin typeface="+mn-lt"/>
                <a:ea typeface="+mn-ea"/>
                <a:cs typeface="+mn-cs"/>
              </a:rPr>
              <a:t>Some of the default: acronyms</a:t>
            </a:r>
          </a:p>
          <a:p>
            <a:r>
              <a:rPr lang="en-US" sz="1200" b="0" kern="1200" baseline="0">
                <a:solidFill>
                  <a:schemeClr val="tx1"/>
                </a:solidFill>
                <a:latin typeface="+mn-lt"/>
                <a:ea typeface="+mn-ea"/>
                <a:cs typeface="+mn-cs"/>
              </a:rPr>
              <a:t>DCS – Distributed Control System</a:t>
            </a:r>
          </a:p>
          <a:p>
            <a:r>
              <a:rPr lang="en-US" sz="1200" b="0" kern="1200" baseline="0">
                <a:solidFill>
                  <a:schemeClr val="tx1"/>
                </a:solidFill>
                <a:latin typeface="+mn-lt"/>
                <a:ea typeface="+mn-ea"/>
                <a:cs typeface="+mn-cs"/>
              </a:rPr>
              <a:t>CBM – Condition Based Maintenance</a:t>
            </a:r>
          </a:p>
          <a:p>
            <a:r>
              <a:rPr lang="en-US" sz="1200" b="0" kern="1200" baseline="0">
                <a:solidFill>
                  <a:schemeClr val="tx1"/>
                </a:solidFill>
                <a:latin typeface="+mn-lt"/>
                <a:ea typeface="+mn-ea"/>
                <a:cs typeface="+mn-cs"/>
              </a:rPr>
              <a:t>LIMS – Laboratory Information System</a:t>
            </a:r>
          </a:p>
          <a:p>
            <a:r>
              <a:rPr lang="en-US" sz="1200" b="0" kern="1200" baseline="0">
                <a:solidFill>
                  <a:schemeClr val="tx1"/>
                </a:solidFill>
                <a:latin typeface="+mn-lt"/>
                <a:ea typeface="+mn-ea"/>
                <a:cs typeface="+mn-cs"/>
              </a:rPr>
              <a:t>ERP – Enterprise Resource Planning</a:t>
            </a:r>
            <a:endParaRPr lang="en-US" sz="1200" b="0" kern="1200">
              <a:solidFill>
                <a:schemeClr val="tx1"/>
              </a:solidFill>
              <a:latin typeface="+mn-lt"/>
              <a:ea typeface="+mn-ea"/>
              <a:cs typeface="+mn-cs"/>
            </a:endParaRPr>
          </a:p>
          <a:p>
            <a:r>
              <a:rPr lang="en-US" sz="1200" b="0" kern="1200">
                <a:solidFill>
                  <a:schemeClr val="tx1"/>
                </a:solidFill>
                <a:latin typeface="+mn-lt"/>
                <a:ea typeface="+mn-ea"/>
                <a:cs typeface="+mn-cs"/>
              </a:rPr>
              <a:t>PLC- Programmable logic controller</a:t>
            </a:r>
          </a:p>
          <a:p>
            <a:r>
              <a:rPr lang="en-US" sz="1200" b="0" kern="1200">
                <a:solidFill>
                  <a:schemeClr val="tx1"/>
                </a:solidFill>
                <a:latin typeface="+mn-lt"/>
                <a:ea typeface="+mn-ea"/>
                <a:cs typeface="+mn-cs"/>
              </a:rPr>
              <a:t>SCADA- Supervisory control and data acquisition</a:t>
            </a:r>
          </a:p>
          <a:p>
            <a:endParaRPr lang="en-US" sz="1200" b="1" kern="1200">
              <a:solidFill>
                <a:schemeClr val="tx1"/>
              </a:solidFill>
              <a:latin typeface="+mn-lt"/>
              <a:ea typeface="+mn-ea"/>
              <a:cs typeface="+mn-cs"/>
            </a:endParaRPr>
          </a:p>
          <a:p>
            <a:pPr defTabSz="932048">
              <a:defRPr/>
            </a:pPr>
            <a:r>
              <a:rPr lang="en-US" baseline="0"/>
              <a:t>You can bring out the challenges of data collection (variety of formats, geographically spread, speed, breath).  The challenges of managing the data (spinning up new databases &amp; silos, storing only averages, slow response times, months to build a new project), and visualizing the data &amp; making the data valuable (copy &amp; paste, email, wait times to retrieve data, needing to code, wait for custom code, then manage it ongoingly)</a:t>
            </a:r>
            <a:endParaRPr lang="en-US"/>
          </a:p>
          <a:p>
            <a:endParaRPr lang="en-US" sz="1200" kern="1200">
              <a:solidFill>
                <a:schemeClr val="tx1"/>
              </a:solidFill>
              <a:latin typeface="+mn-lt"/>
              <a:ea typeface="+mn-ea"/>
              <a:cs typeface="+mn-cs"/>
            </a:endParaRPr>
          </a:p>
          <a:p>
            <a:endParaRPr lang="en-US" baseline="0"/>
          </a:p>
          <a:p>
            <a:r>
              <a:rPr lang="en-US" baseline="0"/>
              <a:t>---------------------------------</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95FBB-2BC0-4ED9-A532-91D7322BF8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161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a:t>Every</a:t>
            </a:r>
            <a:r>
              <a:rPr lang="en-US" baseline="0"/>
              <a:t> organization uses data as a cornerstone within their operations.  Capability and Maturity is really an evaluation of how effective they are in this process.  Typically organizations will have areas of both strength and weakness.  Capability and Maturity is about highlighting the gaps and targeting areas of focused improvement.  Every organization has a journey, and Capability and Maturity helps identify the priority focus areas for needed results.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95FBB-2BC0-4ED9-A532-91D7322BF8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824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a:t>It</a:t>
            </a:r>
            <a:r>
              <a:rPr lang="en-US" baseline="0"/>
              <a:t> is also critical to recognize the role of people and process in enabling </a:t>
            </a:r>
            <a:r>
              <a:rPr lang="en-US" baseline="0" err="1"/>
              <a:t>IoT</a:t>
            </a:r>
            <a:r>
              <a:rPr lang="en-US" baseline="0"/>
              <a:t> success.  It is about more than just the technology.  People and Process need to change to support a new model of operation.  Remember Einstein’s definition of insanity, ‘you can not keep doing the same things over and over, and somehow expect different results’.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95FBB-2BC0-4ED9-A532-91D7322BF8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5572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r>
              <a:rPr lang="en-US"/>
              <a:t>Another very important</a:t>
            </a:r>
            <a:r>
              <a:rPr lang="en-US" baseline="0"/>
              <a:t> concept to recognize as part of the customer journey to </a:t>
            </a:r>
            <a:r>
              <a:rPr lang="en-US" baseline="0" err="1"/>
              <a:t>IoT</a:t>
            </a:r>
            <a:r>
              <a:rPr lang="en-US" baseline="0"/>
              <a:t> success is the evolution from project to program thinking.  </a:t>
            </a:r>
            <a:r>
              <a:rPr lang="en-US" baseline="0" err="1"/>
              <a:t>IoT</a:t>
            </a:r>
            <a:r>
              <a:rPr lang="en-US" baseline="0"/>
              <a:t> is not simply about driving a success with one project, but instead about enabling ongoing continuous improvement with data as an asset.  </a:t>
            </a:r>
            <a:r>
              <a:rPr lang="en-US" baseline="0" err="1"/>
              <a:t>IoT</a:t>
            </a:r>
            <a:r>
              <a:rPr lang="en-US" baseline="0"/>
              <a:t> needs to recognize data as an infrastructure, and leverage it for ongoing success in every aspect of operations and business.</a:t>
            </a:r>
            <a:endParaRPr lang="en-US"/>
          </a:p>
        </p:txBody>
      </p:sp>
      <p:sp>
        <p:nvSpPr>
          <p:cNvPr id="23556" name="Slide Number Placeholder 3"/>
          <p:cNvSpPr>
            <a:spLocks noGrp="1"/>
          </p:cNvSpPr>
          <p:nvPr>
            <p:ph type="sldNum" sz="quarter" idx="5"/>
          </p:nvPr>
        </p:nvSpPr>
        <p:spPr>
          <a:xfrm>
            <a:off x="6507163" y="9061450"/>
            <a:ext cx="350837"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3450">
              <a:defRPr sz="1400">
                <a:solidFill>
                  <a:schemeClr val="bg1"/>
                </a:solidFill>
                <a:latin typeface="Helvetica" panose="020B0604020202020204" pitchFamily="34" charset="0"/>
              </a:defRPr>
            </a:lvl1pPr>
            <a:lvl2pPr marL="742950" indent="-285750" defTabSz="933450">
              <a:defRPr sz="1400">
                <a:solidFill>
                  <a:schemeClr val="bg1"/>
                </a:solidFill>
                <a:latin typeface="Helvetica" panose="020B0604020202020204" pitchFamily="34" charset="0"/>
              </a:defRPr>
            </a:lvl2pPr>
            <a:lvl3pPr marL="1143000" indent="-228600" defTabSz="933450">
              <a:defRPr sz="1400">
                <a:solidFill>
                  <a:schemeClr val="bg1"/>
                </a:solidFill>
                <a:latin typeface="Helvetica" panose="020B0604020202020204" pitchFamily="34" charset="0"/>
              </a:defRPr>
            </a:lvl3pPr>
            <a:lvl4pPr marL="1600200" indent="-228600" defTabSz="933450">
              <a:defRPr sz="1400">
                <a:solidFill>
                  <a:schemeClr val="bg1"/>
                </a:solidFill>
                <a:latin typeface="Helvetica" panose="020B0604020202020204" pitchFamily="34" charset="0"/>
              </a:defRPr>
            </a:lvl4pPr>
            <a:lvl5pPr marL="2057400" indent="-228600" defTabSz="933450">
              <a:defRPr sz="1400">
                <a:solidFill>
                  <a:schemeClr val="bg1"/>
                </a:solidFill>
                <a:latin typeface="Helvetica" panose="020B0604020202020204" pitchFamily="34" charset="0"/>
              </a:defRPr>
            </a:lvl5pPr>
            <a:lvl6pPr marL="2514600" indent="-228600" defTabSz="933450" eaLnBrk="0" fontAlgn="base" hangingPunct="0">
              <a:spcBef>
                <a:spcPct val="0"/>
              </a:spcBef>
              <a:spcAft>
                <a:spcPct val="0"/>
              </a:spcAft>
              <a:defRPr sz="1400">
                <a:solidFill>
                  <a:schemeClr val="bg1"/>
                </a:solidFill>
                <a:latin typeface="Helvetica" panose="020B0604020202020204" pitchFamily="34" charset="0"/>
              </a:defRPr>
            </a:lvl6pPr>
            <a:lvl7pPr marL="2971800" indent="-228600" defTabSz="933450" eaLnBrk="0" fontAlgn="base" hangingPunct="0">
              <a:spcBef>
                <a:spcPct val="0"/>
              </a:spcBef>
              <a:spcAft>
                <a:spcPct val="0"/>
              </a:spcAft>
              <a:defRPr sz="1400">
                <a:solidFill>
                  <a:schemeClr val="bg1"/>
                </a:solidFill>
                <a:latin typeface="Helvetica" panose="020B0604020202020204" pitchFamily="34" charset="0"/>
              </a:defRPr>
            </a:lvl7pPr>
            <a:lvl8pPr marL="3429000" indent="-228600" defTabSz="933450" eaLnBrk="0" fontAlgn="base" hangingPunct="0">
              <a:spcBef>
                <a:spcPct val="0"/>
              </a:spcBef>
              <a:spcAft>
                <a:spcPct val="0"/>
              </a:spcAft>
              <a:defRPr sz="1400">
                <a:solidFill>
                  <a:schemeClr val="bg1"/>
                </a:solidFill>
                <a:latin typeface="Helvetica" panose="020B0604020202020204" pitchFamily="34" charset="0"/>
              </a:defRPr>
            </a:lvl8pPr>
            <a:lvl9pPr marL="3886200" indent="-228600" defTabSz="933450" eaLnBrk="0" fontAlgn="base" hangingPunct="0">
              <a:spcBef>
                <a:spcPct val="0"/>
              </a:spcBef>
              <a:spcAft>
                <a:spcPct val="0"/>
              </a:spcAft>
              <a:defRPr sz="1400">
                <a:solidFill>
                  <a:schemeClr val="bg1"/>
                </a:solidFill>
                <a:latin typeface="Helvetica" panose="020B0604020202020204" pitchFamily="34" charset="0"/>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fld id="{079CDAA0-4992-4E48-A886-BF373A1E4955}"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3345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4214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err="1"/>
              <a:t>IoT</a:t>
            </a:r>
            <a:r>
              <a:rPr lang="en-US"/>
              <a:t> platform</a:t>
            </a:r>
            <a:r>
              <a:rPr lang="en-US" baseline="0"/>
              <a:t> should serve as a foundation for people, process and technology to deliver results.  Results should also be reflected company wide, including site operations, division / business unit management, and corporate level management.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95FBB-2BC0-4ED9-A532-91D7322BF8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452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538785"/>
            <a:ext cx="12192000" cy="3752852"/>
          </a:xfrm>
          <a:prstGeom prst="rect">
            <a:avLst/>
          </a:prstGeom>
        </p:spPr>
      </p:pic>
      <p:sp>
        <p:nvSpPr>
          <p:cNvPr id="13" name="Rectangle 12"/>
          <p:cNvSpPr/>
          <p:nvPr userDrawn="1"/>
        </p:nvSpPr>
        <p:spPr>
          <a:xfrm>
            <a:off x="0" y="6271699"/>
            <a:ext cx="12192000" cy="5862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sp>
        <p:nvSpPr>
          <p:cNvPr id="5" name="Picture Placeholder 4"/>
          <p:cNvSpPr>
            <a:spLocks noGrp="1"/>
          </p:cNvSpPr>
          <p:nvPr>
            <p:ph type="pic" sz="quarter" idx="10" hasCustomPrompt="1"/>
          </p:nvPr>
        </p:nvSpPr>
        <p:spPr>
          <a:xfrm>
            <a:off x="9189808" y="218798"/>
            <a:ext cx="2827867" cy="1129500"/>
          </a:xfrm>
        </p:spPr>
        <p:txBody>
          <a:bodyPr>
            <a:noAutofit/>
          </a:bodyPr>
          <a:lstStyle>
            <a:lvl1pPr marL="0" indent="0" algn="ctr">
              <a:buNone/>
              <a:defRPr sz="2133" baseline="0">
                <a:latin typeface="+mj-lt"/>
              </a:defRPr>
            </a:lvl1pPr>
          </a:lstStyle>
          <a:p>
            <a:r>
              <a:rPr lang="en-US"/>
              <a:t>- Optional Industry Icon (see slide # 12)-</a:t>
            </a:r>
          </a:p>
        </p:txBody>
      </p:sp>
      <p:pic>
        <p:nvPicPr>
          <p:cNvPr id="11" name="Picture 10" descr="OSIsof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480" y="5615740"/>
            <a:ext cx="2293403" cy="801925"/>
          </a:xfrm>
          <a:prstGeom prst="rect">
            <a:avLst/>
          </a:prstGeom>
        </p:spPr>
      </p:pic>
      <p:sp>
        <p:nvSpPr>
          <p:cNvPr id="17" name="Picture Placeholder 5"/>
          <p:cNvSpPr>
            <a:spLocks noGrp="1"/>
          </p:cNvSpPr>
          <p:nvPr>
            <p:ph type="pic" sz="quarter" idx="11" hasCustomPrompt="1"/>
          </p:nvPr>
        </p:nvSpPr>
        <p:spPr>
          <a:xfrm>
            <a:off x="3369251" y="5482124"/>
            <a:ext cx="2912533" cy="1193281"/>
          </a:xfrm>
        </p:spPr>
        <p:txBody>
          <a:bodyPr>
            <a:normAutofit/>
          </a:bodyPr>
          <a:lstStyle>
            <a:lvl1pPr marL="0" indent="0" algn="ctr">
              <a:buNone/>
              <a:defRPr sz="2133" baseline="0">
                <a:latin typeface="+mj-lt"/>
              </a:defRPr>
            </a:lvl1pPr>
          </a:lstStyle>
          <a:p>
            <a:r>
              <a:rPr lang="en-US"/>
              <a:t>- Optional Prospect Logo -</a:t>
            </a:r>
          </a:p>
        </p:txBody>
      </p:sp>
      <p:sp>
        <p:nvSpPr>
          <p:cNvPr id="18" name="Subtitle 2"/>
          <p:cNvSpPr>
            <a:spLocks noGrp="1"/>
          </p:cNvSpPr>
          <p:nvPr>
            <p:ph type="subTitle" idx="1" hasCustomPrompt="1"/>
          </p:nvPr>
        </p:nvSpPr>
        <p:spPr>
          <a:xfrm>
            <a:off x="234481" y="3944328"/>
            <a:ext cx="4047703" cy="550229"/>
          </a:xfrm>
        </p:spPr>
        <p:txBody>
          <a:bodyPr>
            <a:normAutofit/>
          </a:bodyPr>
          <a:lstStyle>
            <a:lvl1pPr marL="0" indent="0" algn="l">
              <a:buNone/>
              <a:defRPr sz="2667" b="1" baseline="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 title</a:t>
            </a:r>
          </a:p>
        </p:txBody>
      </p:sp>
      <p:sp>
        <p:nvSpPr>
          <p:cNvPr id="19" name="Text Placeholder 3"/>
          <p:cNvSpPr>
            <a:spLocks noGrp="1"/>
          </p:cNvSpPr>
          <p:nvPr>
            <p:ph type="body" sz="quarter" idx="12" hasCustomPrompt="1"/>
          </p:nvPr>
        </p:nvSpPr>
        <p:spPr>
          <a:xfrm>
            <a:off x="234481" y="4494558"/>
            <a:ext cx="4047703" cy="428793"/>
          </a:xfrm>
        </p:spPr>
        <p:txBody>
          <a:bodyPr>
            <a:normAutofit/>
          </a:bodyPr>
          <a:lstStyle>
            <a:lvl1pPr marL="0" indent="0">
              <a:buNone/>
              <a:defRPr sz="2667" b="1">
                <a:solidFill>
                  <a:schemeClr val="bg1"/>
                </a:solidFill>
                <a:latin typeface="+mj-lt"/>
              </a:defRPr>
            </a:lvl1pPr>
          </a:lstStyle>
          <a:p>
            <a:pPr lvl="0"/>
            <a:r>
              <a:rPr lang="en-US"/>
              <a:t>Date</a:t>
            </a:r>
          </a:p>
        </p:txBody>
      </p:sp>
      <p:sp>
        <p:nvSpPr>
          <p:cNvPr id="12" name="TextBox 11"/>
          <p:cNvSpPr txBox="1"/>
          <p:nvPr userDrawn="1"/>
        </p:nvSpPr>
        <p:spPr>
          <a:xfrm>
            <a:off x="10454025" y="6531775"/>
            <a:ext cx="1737975" cy="256545"/>
          </a:xfrm>
          <a:prstGeom prst="rect">
            <a:avLst/>
          </a:prstGeom>
          <a:noFill/>
        </p:spPr>
        <p:txBody>
          <a:bodyPr wrap="none" rtlCol="0">
            <a:spAutoFit/>
          </a:bodyPr>
          <a:lstStyle/>
          <a:p>
            <a:pPr algn="r"/>
            <a:r>
              <a:rPr lang="en-US" sz="1067" b="0">
                <a:solidFill>
                  <a:schemeClr val="tx1"/>
                </a:solidFill>
                <a:latin typeface="Proxima Nova Lt" panose="02000506030000020004" pitchFamily="2" charset="0"/>
              </a:rPr>
              <a:t>©</a:t>
            </a:r>
            <a:r>
              <a:rPr lang="en-US" sz="1067">
                <a:solidFill>
                  <a:schemeClr val="tx1"/>
                </a:solidFill>
                <a:latin typeface="Proxima Nova Lt" panose="02000506030000020004" pitchFamily="2" charset="0"/>
              </a:rPr>
              <a:t> Copyright 2016 OSIsoft, LLC</a:t>
            </a:r>
            <a:endParaRPr lang="en-US" sz="1067" b="1">
              <a:solidFill>
                <a:schemeClr val="tx1"/>
              </a:solidFill>
              <a:latin typeface="Proxima Nova Lt" panose="02000506030000020004" pitchFamily="2" charset="0"/>
            </a:endParaRPr>
          </a:p>
        </p:txBody>
      </p:sp>
      <p:sp>
        <p:nvSpPr>
          <p:cNvPr id="2" name="Title 1"/>
          <p:cNvSpPr>
            <a:spLocks noGrp="1"/>
          </p:cNvSpPr>
          <p:nvPr>
            <p:ph type="title" hasCustomPrompt="1"/>
          </p:nvPr>
        </p:nvSpPr>
        <p:spPr>
          <a:xfrm>
            <a:off x="234480" y="1811200"/>
            <a:ext cx="11783195" cy="1898084"/>
          </a:xfrm>
        </p:spPr>
        <p:txBody>
          <a:bodyPr wrap="square">
            <a:spAutoFit/>
          </a:bodyPr>
          <a:lstStyle>
            <a:lvl1pPr>
              <a:defRPr lang="en-US" sz="5867" b="1" kern="1200" baseline="0" dirty="0" smtClean="0">
                <a:solidFill>
                  <a:schemeClr val="bg1"/>
                </a:solidFill>
                <a:latin typeface="+mj-lt"/>
                <a:ea typeface="+mn-ea"/>
                <a:cs typeface="Arial" pitchFamily="34" charset="0"/>
              </a:defRPr>
            </a:lvl1pPr>
          </a:lstStyle>
          <a:p>
            <a:pPr marL="0" lvl="0" indent="0" algn="l" defTabSz="1219170" rtl="0" eaLnBrk="1" latinLnBrk="0" hangingPunct="1">
              <a:spcBef>
                <a:spcPct val="20000"/>
              </a:spcBef>
              <a:buFont typeface="Arial" pitchFamily="34" charset="0"/>
              <a:buNone/>
            </a:pPr>
            <a:r>
              <a:rPr lang="en-US"/>
              <a:t>Click Here to Add Presentation Title</a:t>
            </a:r>
          </a:p>
        </p:txBody>
      </p:sp>
    </p:spTree>
    <p:extLst>
      <p:ext uri="{BB962C8B-B14F-4D97-AF65-F5344CB8AC3E}">
        <p14:creationId xmlns:p14="http://schemas.microsoft.com/office/powerpoint/2010/main" val="171099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09600" y="0"/>
            <a:ext cx="10972800" cy="1016000"/>
          </a:xfrm>
          <a:prstGeom prst="rect">
            <a:avLst/>
          </a:prstGeom>
        </p:spPr>
        <p:txBody>
          <a:bodyPr vert="horz" lIns="91436" tIns="45719" rIns="91436" bIns="45719" rtlCol="0" anchor="ctr">
            <a:noAutofit/>
          </a:bodyPr>
          <a:lstStyle>
            <a:lvl1pPr>
              <a:defRPr>
                <a:latin typeface="Arial"/>
                <a:cs typeface="Arial"/>
              </a:defRPr>
            </a:lvl1pPr>
          </a:lstStyle>
          <a:p>
            <a:r>
              <a:rPr lang="en-US"/>
              <a:t>Headline Goes Here (maximum one line)</a:t>
            </a:r>
          </a:p>
        </p:txBody>
      </p:sp>
      <p:sp>
        <p:nvSpPr>
          <p:cNvPr id="16" name="Text Placeholder 15"/>
          <p:cNvSpPr>
            <a:spLocks noGrp="1"/>
          </p:cNvSpPr>
          <p:nvPr>
            <p:ph type="body" sz="quarter" idx="11" hasCustomPrompt="1"/>
          </p:nvPr>
        </p:nvSpPr>
        <p:spPr>
          <a:xfrm>
            <a:off x="609600" y="1106435"/>
            <a:ext cx="10972800" cy="4954588"/>
          </a:xfrm>
          <a:prstGeom prst="rect">
            <a:avLst/>
          </a:prstGeom>
        </p:spPr>
        <p:txBody>
          <a:bodyPr vert="horz" lIns="91436" tIns="45719" rIns="91436" bIns="45719"/>
          <a:lstStyle>
            <a:lvl1pPr marL="0" indent="0">
              <a:spcBef>
                <a:spcPts val="1376"/>
              </a:spcBef>
              <a:buClr>
                <a:srgbClr val="69BE28"/>
              </a:buClr>
              <a:buFont typeface="Wingdings" charset="2"/>
              <a:buNone/>
              <a:defRPr sz="2400" b="1" i="0" baseline="0">
                <a:latin typeface="Arial"/>
                <a:cs typeface="Arial"/>
              </a:defRPr>
            </a:lvl1pPr>
            <a:lvl2pPr marL="0" indent="0" defTabSz="58731">
              <a:spcBef>
                <a:spcPts val="776"/>
              </a:spcBef>
              <a:buFont typeface="Lucida Grande"/>
              <a:buNone/>
              <a:tabLst/>
              <a:defRPr sz="2000">
                <a:solidFill>
                  <a:srgbClr val="1E1E1E"/>
                </a:solidFill>
              </a:defRPr>
            </a:lvl2pPr>
            <a:lvl3pPr marL="166669" indent="-166669" defTabSz="282544">
              <a:spcBef>
                <a:spcPts val="776"/>
              </a:spcBef>
              <a:spcAft>
                <a:spcPts val="0"/>
              </a:spcAft>
              <a:buClr>
                <a:schemeClr val="accent1"/>
              </a:buClr>
              <a:buFont typeface="Arial"/>
              <a:buChar char="•"/>
              <a:tabLst/>
              <a:defRPr sz="1900">
                <a:solidFill>
                  <a:srgbClr val="1E1E1E"/>
                </a:solidFill>
              </a:defRPr>
            </a:lvl3pPr>
            <a:lvl4pPr marL="396829" indent="-171430" defTabSz="282544">
              <a:spcBef>
                <a:spcPts val="776"/>
              </a:spcBef>
              <a:spcAft>
                <a:spcPts val="0"/>
              </a:spcAft>
              <a:defRPr sz="1600">
                <a:solidFill>
                  <a:srgbClr val="1E1E1E"/>
                </a:solidFill>
              </a:defRPr>
            </a:lvl4pPr>
            <a:lvl5pPr marL="626991" indent="-176193" defTabSz="282544">
              <a:spcBef>
                <a:spcPts val="776"/>
              </a:spcBef>
              <a:spcAft>
                <a:spcPts val="0"/>
              </a:spcAft>
              <a:buFont typeface="Lucida Grande"/>
              <a:buChar char="-"/>
              <a:defRPr sz="1500">
                <a:solidFill>
                  <a:srgbClr val="1E1E1E"/>
                </a:solidFill>
              </a:defRPr>
            </a:lvl5pPr>
          </a:lstStyle>
          <a:p>
            <a:pPr lvl="0"/>
            <a:r>
              <a:rPr lang="en-US"/>
              <a:t>Subhead Goes Here – 24pt</a:t>
            </a:r>
          </a:p>
          <a:p>
            <a:pPr lvl="1"/>
            <a:r>
              <a:rPr lang="en-US"/>
              <a:t>Subtopics Go Here – 20pt</a:t>
            </a:r>
          </a:p>
          <a:p>
            <a:pPr lvl="2"/>
            <a:r>
              <a:rPr lang="en-US"/>
              <a:t>Bulleted Subtopics Go Here – 18pt</a:t>
            </a:r>
          </a:p>
          <a:p>
            <a:pPr lvl="3"/>
            <a:r>
              <a:rPr lang="en-US"/>
              <a:t>Only use this level if necessary</a:t>
            </a:r>
          </a:p>
          <a:p>
            <a:pPr lvl="4"/>
            <a:r>
              <a:rPr lang="en-US"/>
              <a:t>You should never have to use this level</a:t>
            </a:r>
          </a:p>
        </p:txBody>
      </p:sp>
      <p:sp>
        <p:nvSpPr>
          <p:cNvPr id="4" name="Slide Number Placeholder 2"/>
          <p:cNvSpPr>
            <a:spLocks noGrp="1"/>
          </p:cNvSpPr>
          <p:nvPr>
            <p:ph type="sldNum" sz="quarter" idx="10"/>
          </p:nvPr>
        </p:nvSpPr>
        <p:spPr>
          <a:xfrm>
            <a:off x="10445239" y="6427299"/>
            <a:ext cx="1658197" cy="365125"/>
          </a:xfrm>
        </p:spPr>
        <p:txBody>
          <a:bodyPr/>
          <a:lstStyle>
            <a:lvl1pPr>
              <a:defRPr>
                <a:latin typeface="+mj-lt"/>
              </a:defRPr>
            </a:lvl1pPr>
          </a:lstStyle>
          <a:p>
            <a:fld id="{0D4F9E36-7025-49CB-B89D-D6B1006DBBB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65649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449944" y="6414260"/>
            <a:ext cx="1658197" cy="365125"/>
          </a:xfrm>
        </p:spPr>
        <p:txBody>
          <a:bodyPr/>
          <a:lstStyle>
            <a:lvl1pPr>
              <a:defRPr>
                <a:latin typeface="+mj-lt"/>
              </a:defRPr>
            </a:lvl1pPr>
          </a:lstStyle>
          <a:p>
            <a:pPr algn="ctr"/>
            <a:fld id="{0D4F9E36-7025-49CB-B89D-D6B1006DBBBD}" type="slidenum">
              <a:rPr lang="en-US" smtClean="0">
                <a:solidFill>
                  <a:prstClr val="white"/>
                </a:solidFill>
              </a:rPr>
              <a:pPr algn="ctr"/>
              <a:t>‹#›</a:t>
            </a:fld>
            <a:endParaRPr lang="en-US">
              <a:solidFill>
                <a:prstClr val="white"/>
              </a:solidFill>
            </a:endParaRPr>
          </a:p>
        </p:txBody>
      </p:sp>
    </p:spTree>
    <p:extLst>
      <p:ext uri="{BB962C8B-B14F-4D97-AF65-F5344CB8AC3E}">
        <p14:creationId xmlns:p14="http://schemas.microsoft.com/office/powerpoint/2010/main" val="335763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318011"/>
            <a:ext cx="10972800" cy="4854188"/>
          </a:xfrm>
        </p:spPr>
        <p:txBody>
          <a:bodyPr/>
          <a:lstStyle>
            <a:lvl1pPr marL="374632" indent="-374632">
              <a:buSzPct val="80000"/>
              <a:defRPr/>
            </a:lvl1pPr>
            <a:lvl2pPr>
              <a:buSzPct val="80000"/>
              <a:defRPr/>
            </a:lvl2pPr>
            <a:lvl3pPr>
              <a:buSzPct val="80000"/>
              <a:defRPr/>
            </a:lvl3pPr>
            <a:lvl4pPr>
              <a:buSzPct val="80000"/>
              <a:defRPr/>
            </a:lvl4pPr>
            <a:lvl5pPr>
              <a:buSzPct val="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333" b="1" i="0" baseline="0">
                <a:solidFill>
                  <a:schemeClr val="bg1"/>
                </a:solidFill>
                <a:latin typeface="Arial" pitchFamily="34" charset="0"/>
              </a:defRPr>
            </a:lvl1pPr>
          </a:lstStyle>
          <a:p>
            <a:fld id="{72AB1921-A1F4-4133-B79B-2C7CBB47F54E}" type="slidenum">
              <a:rPr lang="en-US" smtClean="0">
                <a:solidFill>
                  <a:prstClr val="white"/>
                </a:solidFill>
              </a:rPr>
              <a:pPr/>
              <a:t>‹#›</a:t>
            </a:fld>
            <a:endParaRPr lang="en-US">
              <a:solidFill>
                <a:prstClr val="white"/>
              </a:solidFill>
            </a:endParaRPr>
          </a:p>
        </p:txBody>
      </p:sp>
      <p:sp>
        <p:nvSpPr>
          <p:cNvPr id="8" name="Text Placeholder 7"/>
          <p:cNvSpPr>
            <a:spLocks noGrp="1"/>
          </p:cNvSpPr>
          <p:nvPr>
            <p:ph type="body" sz="quarter" idx="13" hasCustomPrompt="1"/>
          </p:nvPr>
        </p:nvSpPr>
        <p:spPr>
          <a:xfrm>
            <a:off x="609600" y="889000"/>
            <a:ext cx="10972800" cy="304800"/>
          </a:xfrm>
        </p:spPr>
        <p:txBody>
          <a:bodyPr>
            <a:noAutofit/>
          </a:bodyPr>
          <a:lstStyle>
            <a:lvl1pPr algn="ctr">
              <a:buFont typeface="Arial" pitchFamily="34" charset="0"/>
              <a:buNone/>
              <a:defRPr sz="1867" i="1">
                <a:solidFill>
                  <a:schemeClr val="tx1">
                    <a:lumMod val="85000"/>
                    <a:lumOff val="15000"/>
                  </a:schemeClr>
                </a:solidFill>
              </a:defRPr>
            </a:lvl1pPr>
          </a:lstStyle>
          <a:p>
            <a:pPr lvl="0"/>
            <a:r>
              <a:rPr lang="en-US"/>
              <a:t>Click to insert subtitle</a:t>
            </a:r>
          </a:p>
        </p:txBody>
      </p:sp>
      <p:sp>
        <p:nvSpPr>
          <p:cNvPr id="10" name="Text Placeholder 9"/>
          <p:cNvSpPr>
            <a:spLocks noGrp="1"/>
          </p:cNvSpPr>
          <p:nvPr>
            <p:ph type="body" sz="quarter" idx="14" hasCustomPrompt="1"/>
          </p:nvPr>
        </p:nvSpPr>
        <p:spPr>
          <a:xfrm>
            <a:off x="609600" y="6225789"/>
            <a:ext cx="10972800" cy="304800"/>
          </a:xfrm>
        </p:spPr>
        <p:txBody>
          <a:bodyPr>
            <a:noAutofit/>
          </a:bodyPr>
          <a:lstStyle>
            <a:lvl1pPr>
              <a:buFont typeface="Arial" pitchFamily="34" charset="0"/>
              <a:buNone/>
              <a:defRPr sz="1333" b="0" i="0">
                <a:solidFill>
                  <a:schemeClr val="tx1">
                    <a:lumMod val="85000"/>
                    <a:lumOff val="15000"/>
                  </a:schemeClr>
                </a:solidFill>
              </a:defRPr>
            </a:lvl1pPr>
          </a:lstStyle>
          <a:p>
            <a:pPr lvl="0"/>
            <a:r>
              <a:rPr lang="en-US"/>
              <a:t>Click to insert source</a:t>
            </a:r>
          </a:p>
        </p:txBody>
      </p:sp>
    </p:spTree>
    <p:extLst>
      <p:ext uri="{BB962C8B-B14F-4D97-AF65-F5344CB8AC3E}">
        <p14:creationId xmlns:p14="http://schemas.microsoft.com/office/powerpoint/2010/main" val="1883869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340859" y="6347667"/>
            <a:ext cx="577020" cy="365125"/>
          </a:xfrm>
          <a:prstGeom prst="rect">
            <a:avLst/>
          </a:prstGeom>
        </p:spPr>
        <p:txBody>
          <a:bodyPr vert="horz" lIns="91440" tIns="45720" rIns="91440" bIns="45720" rtlCol="0" anchor="ctr"/>
          <a:lstStyle>
            <a:lvl1pPr algn="r">
              <a:defRPr sz="1867">
                <a:solidFill>
                  <a:schemeClr val="bg1"/>
                </a:solidFill>
              </a:defRPr>
            </a:lvl1pPr>
          </a:lstStyle>
          <a:p>
            <a:pPr defTabSz="1219170">
              <a:defRPr/>
            </a:pPr>
            <a:fld id="{0D4F9E36-7025-49CB-B89D-D6B1006DBBBD}" type="slidenum">
              <a:rPr lang="en-US" smtClean="0">
                <a:solidFill>
                  <a:prstClr val="white"/>
                </a:solidFill>
              </a:rPr>
              <a:pPr defTabSz="1219170">
                <a:defRPr/>
              </a:pPr>
              <a:t>‹#›</a:t>
            </a:fld>
            <a:endParaRPr lang="en-US">
              <a:solidFill>
                <a:prstClr val="white"/>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231"/>
          <a:stretch/>
        </p:blipFill>
        <p:spPr>
          <a:xfrm>
            <a:off x="3776" y="94284"/>
            <a:ext cx="3995936" cy="6132349"/>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3236" y="94284"/>
            <a:ext cx="4402336" cy="6132349"/>
          </a:xfrm>
          <a:prstGeom prst="rect">
            <a:avLst/>
          </a:pr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13997"/>
          <a:stretch/>
        </p:blipFill>
        <p:spPr>
          <a:xfrm>
            <a:off x="8385573" y="94284"/>
            <a:ext cx="3786108" cy="6132349"/>
          </a:xfrm>
          <a:prstGeom prst="rect">
            <a:avLst/>
          </a:prstGeom>
        </p:spPr>
      </p:pic>
      <p:sp>
        <p:nvSpPr>
          <p:cNvPr id="13" name="Rectangle 12"/>
          <p:cNvSpPr/>
          <p:nvPr userDrawn="1"/>
        </p:nvSpPr>
        <p:spPr>
          <a:xfrm>
            <a:off x="0" y="-4881"/>
            <a:ext cx="12192000" cy="6278656"/>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Proxima Nova Rg"/>
              <a:ea typeface="+mn-ea"/>
              <a:cs typeface="+mn-cs"/>
            </a:endParaRPr>
          </a:p>
        </p:txBody>
      </p:sp>
      <p:sp>
        <p:nvSpPr>
          <p:cNvPr id="2" name="Title 1"/>
          <p:cNvSpPr>
            <a:spLocks noGrp="1"/>
          </p:cNvSpPr>
          <p:nvPr>
            <p:ph type="title"/>
          </p:nvPr>
        </p:nvSpPr>
        <p:spPr>
          <a:xfrm>
            <a:off x="66175" y="-4881"/>
            <a:ext cx="10972800" cy="1143000"/>
          </a:xfrm>
        </p:spPr>
        <p:txBody>
          <a:bodyPr/>
          <a:lstStyle/>
          <a:p>
            <a:r>
              <a:rPr lang="en-US"/>
              <a:t>Click to edit Master title style</a:t>
            </a:r>
          </a:p>
        </p:txBody>
      </p:sp>
    </p:spTree>
    <p:extLst>
      <p:ext uri="{BB962C8B-B14F-4D97-AF65-F5344CB8AC3E}">
        <p14:creationId xmlns:p14="http://schemas.microsoft.com/office/powerpoint/2010/main" val="1577795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6467" y="0"/>
            <a:ext cx="11621412" cy="1070384"/>
          </a:xfrm>
        </p:spPr>
        <p:txBody>
          <a:bodyPr/>
          <a:lstStyle>
            <a:lvl1pPr>
              <a:defRPr/>
            </a:lvl1pPr>
          </a:lstStyle>
          <a:p>
            <a:r>
              <a:rPr lang="en-US"/>
              <a:t>Title and Content Layout</a:t>
            </a:r>
          </a:p>
        </p:txBody>
      </p:sp>
      <p:sp>
        <p:nvSpPr>
          <p:cNvPr id="3" name="Content Placeholder 2"/>
          <p:cNvSpPr>
            <a:spLocks noGrp="1"/>
          </p:cNvSpPr>
          <p:nvPr>
            <p:ph idx="1"/>
          </p:nvPr>
        </p:nvSpPr>
        <p:spPr>
          <a:xfrm>
            <a:off x="609599" y="1167865"/>
            <a:ext cx="11308279" cy="4958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7"/>
          <p:cNvSpPr>
            <a:spLocks noGrp="1"/>
          </p:cNvSpPr>
          <p:nvPr>
            <p:ph type="pic" sz="quarter" idx="15" hasCustomPrompt="1"/>
          </p:nvPr>
        </p:nvSpPr>
        <p:spPr>
          <a:xfrm>
            <a:off x="8855317" y="1367993"/>
            <a:ext cx="2930343" cy="2313204"/>
          </a:xfrm>
        </p:spPr>
        <p:txBody>
          <a:bodyPr>
            <a:normAutofit/>
          </a:bodyPr>
          <a:lstStyle>
            <a:lvl1pPr marL="0" indent="0">
              <a:buNone/>
              <a:defRPr sz="2133" baseline="0"/>
            </a:lvl1pPr>
          </a:lstStyle>
          <a:p>
            <a:r>
              <a:rPr lang="en-US"/>
              <a:t>Click Here to Insert Screenshots or Picture</a:t>
            </a:r>
          </a:p>
        </p:txBody>
      </p:sp>
      <p:sp>
        <p:nvSpPr>
          <p:cNvPr id="7" name="Slide Number Placeholder 2"/>
          <p:cNvSpPr>
            <a:spLocks noGrp="1"/>
          </p:cNvSpPr>
          <p:nvPr>
            <p:ph type="sldNum" sz="quarter" idx="10"/>
          </p:nvPr>
        </p:nvSpPr>
        <p:spPr>
          <a:xfrm>
            <a:off x="10449944" y="6414260"/>
            <a:ext cx="1658197" cy="365125"/>
          </a:xfrm>
        </p:spPr>
        <p:txBody>
          <a:bodyPr/>
          <a:lstStyle>
            <a:lvl1pPr>
              <a:defRPr>
                <a:latin typeface="Arial"/>
              </a:defRPr>
            </a:lvl1pPr>
          </a:lstStyle>
          <a:p>
            <a:fld id="{0D4F9E36-7025-49CB-B89D-D6B1006DBBBD}" type="slidenum">
              <a:rPr lang="en-US" smtClean="0"/>
              <a:pPr/>
              <a:t>‹#›</a:t>
            </a:fld>
            <a:endParaRPr lang="en-US"/>
          </a:p>
        </p:txBody>
      </p:sp>
    </p:spTree>
    <p:extLst>
      <p:ext uri="{BB962C8B-B14F-4D97-AF65-F5344CB8AC3E}">
        <p14:creationId xmlns:p14="http://schemas.microsoft.com/office/powerpoint/2010/main" val="976463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85616"/>
            <a:ext cx="12192000" cy="572385"/>
          </a:xfrm>
          <a:prstGeom prst="rect">
            <a:avLst/>
          </a:prstGeom>
        </p:spPr>
      </p:pic>
      <p:sp>
        <p:nvSpPr>
          <p:cNvPr id="10" name="TextBox 9"/>
          <p:cNvSpPr txBox="1"/>
          <p:nvPr userDrawn="1"/>
        </p:nvSpPr>
        <p:spPr>
          <a:xfrm>
            <a:off x="9744730" y="6446378"/>
            <a:ext cx="1737975" cy="256545"/>
          </a:xfrm>
          <a:prstGeom prst="rect">
            <a:avLst/>
          </a:prstGeom>
          <a:noFill/>
        </p:spPr>
        <p:txBody>
          <a:bodyPr wrap="none" rtlCol="0">
            <a:spAutoFit/>
          </a:bodyPr>
          <a:lstStyle/>
          <a:p>
            <a:pPr algn="r"/>
            <a:r>
              <a:rPr lang="en-US" sz="1067" b="0">
                <a:solidFill>
                  <a:schemeClr val="bg1"/>
                </a:solidFill>
                <a:latin typeface="Proxima Nova Lt" panose="02000506030000020004" pitchFamily="2" charset="0"/>
              </a:rPr>
              <a:t>©</a:t>
            </a:r>
            <a:r>
              <a:rPr lang="en-US" sz="1067">
                <a:solidFill>
                  <a:schemeClr val="bg1"/>
                </a:solidFill>
                <a:latin typeface="Proxima Nova Lt" panose="02000506030000020004" pitchFamily="2" charset="0"/>
              </a:rPr>
              <a:t> Copyright 2015 OSIsoft, LLC</a:t>
            </a:r>
            <a:endParaRPr lang="en-US" sz="1067" b="1">
              <a:solidFill>
                <a:schemeClr val="bg1"/>
              </a:solidFill>
              <a:latin typeface="Proxima Nova Lt" panose="02000506030000020004" pitchFamily="2" charset="0"/>
            </a:endParaRPr>
          </a:p>
        </p:txBody>
      </p:sp>
      <p:sp>
        <p:nvSpPr>
          <p:cNvPr id="9" name="Slide Number Placeholder 5"/>
          <p:cNvSpPr>
            <a:spLocks noGrp="1"/>
          </p:cNvSpPr>
          <p:nvPr>
            <p:ph type="sldNum" sz="quarter" idx="4"/>
          </p:nvPr>
        </p:nvSpPr>
        <p:spPr>
          <a:xfrm>
            <a:off x="11340859" y="6347667"/>
            <a:ext cx="577020" cy="365125"/>
          </a:xfrm>
          <a:prstGeom prst="rect">
            <a:avLst/>
          </a:prstGeom>
        </p:spPr>
        <p:txBody>
          <a:bodyPr vert="horz" lIns="91440" tIns="45720" rIns="91440" bIns="45720" rtlCol="0" anchor="ctr"/>
          <a:lstStyle>
            <a:lvl1pPr algn="r">
              <a:defRPr sz="1867">
                <a:solidFill>
                  <a:schemeClr val="bg1"/>
                </a:solidFill>
              </a:defRPr>
            </a:lvl1pPr>
          </a:lstStyle>
          <a:p>
            <a:fld id="{0D4F9E36-7025-49CB-B89D-D6B1006DBBBD}" type="slidenum">
              <a:rPr lang="en-US" smtClean="0"/>
              <a:pPr/>
              <a:t>‹#›</a:t>
            </a:fld>
            <a:endParaRPr lang="en-US"/>
          </a:p>
        </p:txBody>
      </p:sp>
      <p:sp>
        <p:nvSpPr>
          <p:cNvPr id="2" name="Title 1"/>
          <p:cNvSpPr>
            <a:spLocks noGrp="1"/>
          </p:cNvSpPr>
          <p:nvPr>
            <p:ph type="title" hasCustomPrompt="1"/>
          </p:nvPr>
        </p:nvSpPr>
        <p:spPr/>
        <p:txBody>
          <a:bodyPr/>
          <a:lstStyle>
            <a:lvl1pPr>
              <a:defRPr/>
            </a:lvl1pPr>
          </a:lstStyle>
          <a:p>
            <a:r>
              <a:rPr lang="en-US"/>
              <a:t>Title Only Layout</a:t>
            </a:r>
          </a:p>
        </p:txBody>
      </p:sp>
    </p:spTree>
    <p:extLst>
      <p:ext uri="{BB962C8B-B14F-4D97-AF65-F5344CB8AC3E}">
        <p14:creationId xmlns:p14="http://schemas.microsoft.com/office/powerpoint/2010/main" val="3813474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6468" y="-1"/>
            <a:ext cx="10972800" cy="1070385"/>
          </a:xfrm>
        </p:spPr>
        <p:txBody>
          <a:bodyPr/>
          <a:lstStyle>
            <a:lvl1pPr>
              <a:defRPr baseline="0"/>
            </a:lvl1pPr>
          </a:lstStyle>
          <a:p>
            <a:r>
              <a:rPr lang="en-US"/>
              <a:t>Two Content Layout</a:t>
            </a:r>
          </a:p>
        </p:txBody>
      </p:sp>
      <p:sp>
        <p:nvSpPr>
          <p:cNvPr id="3" name="Content Placeholder 2"/>
          <p:cNvSpPr>
            <a:spLocks noGrp="1"/>
          </p:cNvSpPr>
          <p:nvPr>
            <p:ph sz="half" idx="1"/>
          </p:nvPr>
        </p:nvSpPr>
        <p:spPr>
          <a:xfrm>
            <a:off x="609600" y="1219200"/>
            <a:ext cx="5384800" cy="49530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384800" cy="49530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10"/>
          </p:nvPr>
        </p:nvSpPr>
        <p:spPr>
          <a:xfrm>
            <a:off x="10449944" y="6414260"/>
            <a:ext cx="1658197" cy="365125"/>
          </a:xfrm>
        </p:spPr>
        <p:txBody>
          <a:bodyPr/>
          <a:lstStyle>
            <a:lvl1pPr>
              <a:defRPr>
                <a:latin typeface="+mj-lt"/>
              </a:defRPr>
            </a:lvl1pPr>
          </a:lstStyle>
          <a:p>
            <a:fld id="{0D4F9E36-7025-49CB-B89D-D6B1006DBBB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49734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title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259683" y="6344812"/>
            <a:ext cx="1658197" cy="365125"/>
          </a:xfrm>
          <a:prstGeom prst="rect">
            <a:avLst/>
          </a:prstGeom>
        </p:spPr>
        <p:txBody>
          <a:bodyPr/>
          <a:lstStyle>
            <a:lvl1pPr>
              <a:defRPr>
                <a:latin typeface="+mj-lt"/>
              </a:defRPr>
            </a:lvl1pPr>
          </a:lstStyle>
          <a:p>
            <a:fld id="{0D4F9E36-7025-49CB-B89D-D6B1006DBBBD}" type="slidenum">
              <a:rPr lang="en-US" smtClean="0"/>
              <a:pPr/>
              <a:t>‹#›</a:t>
            </a:fld>
            <a:endParaRPr lang="en-US"/>
          </a:p>
        </p:txBody>
      </p:sp>
      <p:sp>
        <p:nvSpPr>
          <p:cNvPr id="6" name="Title 1"/>
          <p:cNvSpPr>
            <a:spLocks noGrp="1"/>
          </p:cNvSpPr>
          <p:nvPr>
            <p:ph type="title" hasCustomPrompt="1"/>
          </p:nvPr>
        </p:nvSpPr>
        <p:spPr>
          <a:xfrm>
            <a:off x="4637049" y="3880936"/>
            <a:ext cx="7554953" cy="923330"/>
          </a:xfrm>
          <a:prstGeom prst="rect">
            <a:avLst/>
          </a:prstGeom>
          <a:solidFill>
            <a:srgbClr val="E7E8E9"/>
          </a:solidFill>
        </p:spPr>
        <p:txBody>
          <a:bodyPr wrap="none" lIns="182880" tIns="91440" rIns="274320" bIns="91440" anchor="ctr">
            <a:spAutoFit/>
          </a:bodyPr>
          <a:lstStyle>
            <a:lvl1pPr algn="r">
              <a:defRPr sz="4800">
                <a:latin typeface="+mj-lt"/>
              </a:defRPr>
            </a:lvl1pPr>
          </a:lstStyle>
          <a:p>
            <a:r>
              <a:rPr lang="en-US"/>
              <a:t>Click to add section title</a:t>
            </a:r>
          </a:p>
        </p:txBody>
      </p:sp>
    </p:spTree>
    <p:extLst>
      <p:ext uri="{BB962C8B-B14F-4D97-AF65-F5344CB8AC3E}">
        <p14:creationId xmlns:p14="http://schemas.microsoft.com/office/powerpoint/2010/main" val="115145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092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236131" y="765543"/>
            <a:ext cx="9956800" cy="465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userDrawn="1"/>
        </p:nvSpPr>
        <p:spPr>
          <a:xfrm>
            <a:off x="4149649" y="1983172"/>
            <a:ext cx="2940998" cy="995209"/>
          </a:xfrm>
          <a:prstGeom prst="rect">
            <a:avLst/>
          </a:prstGeom>
          <a:noFill/>
        </p:spPr>
        <p:txBody>
          <a:bodyPr wrap="none" rtlCol="0">
            <a:spAutoFit/>
          </a:bodyPr>
          <a:lstStyle/>
          <a:p>
            <a:r>
              <a:rPr lang="en-US" sz="5867" b="1">
                <a:solidFill>
                  <a:srgbClr val="0071BA"/>
                </a:solidFill>
                <a:latin typeface="Proxima Nova Alt Rg" panose="02000506030000020004" pitchFamily="50" charset="0"/>
              </a:rPr>
              <a:t>Thank You</a:t>
            </a:r>
          </a:p>
        </p:txBody>
      </p:sp>
      <p:sp>
        <p:nvSpPr>
          <p:cNvPr id="5" name="Rectangle 4"/>
          <p:cNvSpPr/>
          <p:nvPr userDrawn="1"/>
        </p:nvSpPr>
        <p:spPr>
          <a:xfrm>
            <a:off x="0" y="6271701"/>
            <a:ext cx="12200648" cy="5862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OSIsoft-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6197" y="5621373"/>
            <a:ext cx="3319583" cy="1160747"/>
          </a:xfrm>
          <a:prstGeom prst="rect">
            <a:avLst/>
          </a:prstGeom>
        </p:spPr>
      </p:pic>
    </p:spTree>
    <p:extLst>
      <p:ext uri="{BB962C8B-B14F-4D97-AF65-F5344CB8AC3E}">
        <p14:creationId xmlns:p14="http://schemas.microsoft.com/office/powerpoint/2010/main" val="130418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B">
    <p:spTree>
      <p:nvGrpSpPr>
        <p:cNvPr id="1" name=""/>
        <p:cNvGrpSpPr/>
        <p:nvPr/>
      </p:nvGrpSpPr>
      <p:grpSpPr>
        <a:xfrm>
          <a:off x="0" y="0"/>
          <a:ext cx="0" cy="0"/>
          <a:chOff x="0" y="0"/>
          <a:chExt cx="0" cy="0"/>
        </a:xfrm>
      </p:grpSpPr>
      <p:sp>
        <p:nvSpPr>
          <p:cNvPr id="10" name="Rectangle 9"/>
          <p:cNvSpPr/>
          <p:nvPr userDrawn="1"/>
        </p:nvSpPr>
        <p:spPr>
          <a:xfrm>
            <a:off x="0" y="978779"/>
            <a:ext cx="12192000" cy="4014285"/>
          </a:xfrm>
          <a:prstGeom prst="rect">
            <a:avLst/>
          </a:prstGeom>
          <a:solidFill>
            <a:srgbClr val="007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1BA"/>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4562"/>
          <a:stretch/>
        </p:blipFill>
        <p:spPr>
          <a:xfrm>
            <a:off x="8672935" y="978779"/>
            <a:ext cx="3491056" cy="4014285"/>
          </a:xfrm>
          <a:prstGeom prst="rect">
            <a:avLst/>
          </a:prstGeom>
        </p:spPr>
      </p:pic>
      <p:sp>
        <p:nvSpPr>
          <p:cNvPr id="13" name="Rectangle 12"/>
          <p:cNvSpPr/>
          <p:nvPr userDrawn="1"/>
        </p:nvSpPr>
        <p:spPr>
          <a:xfrm>
            <a:off x="0" y="6271701"/>
            <a:ext cx="12200648" cy="5862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descr="OSIsoft-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53342" y="5646773"/>
            <a:ext cx="3319583" cy="1160747"/>
          </a:xfrm>
          <a:prstGeom prst="rect">
            <a:avLst/>
          </a:prstGeom>
        </p:spPr>
      </p:pic>
      <p:sp>
        <p:nvSpPr>
          <p:cNvPr id="18" name="TextBox 17"/>
          <p:cNvSpPr txBox="1"/>
          <p:nvPr userDrawn="1"/>
        </p:nvSpPr>
        <p:spPr>
          <a:xfrm>
            <a:off x="93133" y="867772"/>
            <a:ext cx="4320798" cy="1446550"/>
          </a:xfrm>
          <a:prstGeom prst="rect">
            <a:avLst/>
          </a:prstGeom>
          <a:noFill/>
        </p:spPr>
        <p:txBody>
          <a:bodyPr wrap="none" rtlCol="0">
            <a:spAutoFit/>
          </a:bodyPr>
          <a:lstStyle/>
          <a:p>
            <a:r>
              <a:rPr lang="en-US" sz="8800" b="1">
                <a:solidFill>
                  <a:schemeClr val="bg1"/>
                </a:solidFill>
                <a:latin typeface="Proxima Nova Alt Rg" panose="02000506030000020004" pitchFamily="50" charset="0"/>
              </a:rPr>
              <a:t>Thank You</a:t>
            </a:r>
          </a:p>
        </p:txBody>
      </p:sp>
      <p:sp>
        <p:nvSpPr>
          <p:cNvPr id="3" name="Text Placeholder 2"/>
          <p:cNvSpPr>
            <a:spLocks noGrp="1"/>
          </p:cNvSpPr>
          <p:nvPr>
            <p:ph type="body" sz="quarter" idx="10" hasCustomPrompt="1"/>
          </p:nvPr>
        </p:nvSpPr>
        <p:spPr>
          <a:xfrm>
            <a:off x="995808" y="2480733"/>
            <a:ext cx="7357533" cy="2512331"/>
          </a:xfrm>
        </p:spPr>
        <p:txBody>
          <a:bodyPr>
            <a:noAutofit/>
          </a:bodyPr>
          <a:lstStyle>
            <a:lvl1pPr marL="0" indent="0">
              <a:buNone/>
              <a:defRPr sz="3200" baseline="0">
                <a:solidFill>
                  <a:schemeClr val="bg1"/>
                </a:solidFill>
                <a:latin typeface="Proxima Nova Alt Rg" panose="02000506030000020004" pitchFamily="50" charset="0"/>
              </a:defRPr>
            </a:lvl1pPr>
            <a:lvl2pPr>
              <a:defRPr sz="3200">
                <a:solidFill>
                  <a:schemeClr val="bg1"/>
                </a:solidFill>
                <a:latin typeface="Proxima Nova Alt Rg" panose="02000506030000020004" pitchFamily="50" charset="0"/>
              </a:defRPr>
            </a:lvl2pPr>
            <a:lvl3pPr>
              <a:defRPr sz="3200">
                <a:solidFill>
                  <a:schemeClr val="bg1"/>
                </a:solidFill>
                <a:latin typeface="Proxima Nova Alt Rg" panose="02000506030000020004" pitchFamily="50" charset="0"/>
              </a:defRPr>
            </a:lvl3pPr>
            <a:lvl4pPr>
              <a:defRPr sz="3200">
                <a:solidFill>
                  <a:schemeClr val="bg1"/>
                </a:solidFill>
                <a:latin typeface="Proxima Nova Alt Rg" panose="02000506030000020004" pitchFamily="50" charset="0"/>
              </a:defRPr>
            </a:lvl4pPr>
            <a:lvl5pPr>
              <a:defRPr sz="3200">
                <a:solidFill>
                  <a:schemeClr val="bg1"/>
                </a:solidFill>
                <a:latin typeface="Proxima Nova Alt Rg" panose="02000506030000020004" pitchFamily="50" charset="0"/>
              </a:defRPr>
            </a:lvl5pPr>
          </a:lstStyle>
          <a:p>
            <a:pPr lvl="0"/>
            <a:r>
              <a:rPr lang="en-US"/>
              <a:t>Click to add 1-3 summary takeaways you wish the audience to leave with.  </a:t>
            </a:r>
          </a:p>
        </p:txBody>
      </p:sp>
    </p:spTree>
    <p:extLst>
      <p:ext uri="{BB962C8B-B14F-4D97-AF65-F5344CB8AC3E}">
        <p14:creationId xmlns:p14="http://schemas.microsoft.com/office/powerpoint/2010/main" val="113216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231"/>
          <a:stretch/>
        </p:blipFill>
        <p:spPr>
          <a:xfrm>
            <a:off x="-12700" y="94284"/>
            <a:ext cx="3995936" cy="6132349"/>
          </a:xfrm>
          <a:prstGeom prst="rect">
            <a:avLst/>
          </a:prstGeom>
        </p:spPr>
      </p:pic>
      <p:sp>
        <p:nvSpPr>
          <p:cNvPr id="31" name="Rectangle 30"/>
          <p:cNvSpPr/>
          <p:nvPr userDrawn="1"/>
        </p:nvSpPr>
        <p:spPr>
          <a:xfrm>
            <a:off x="-20319" y="63805"/>
            <a:ext cx="3287980" cy="6226633"/>
          </a:xfrm>
          <a:prstGeom prst="rect">
            <a:avLst/>
          </a:prstGeom>
          <a:solidFill>
            <a:srgbClr val="FFFFF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983236" y="94284"/>
            <a:ext cx="4402336" cy="6132349"/>
          </a:xfrm>
          <a:prstGeom prst="rect">
            <a:avLst/>
          </a:prstGeom>
        </p:spPr>
      </p:pic>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13997"/>
          <a:stretch/>
        </p:blipFill>
        <p:spPr>
          <a:xfrm>
            <a:off x="8385573" y="94284"/>
            <a:ext cx="3786108" cy="6132349"/>
          </a:xfrm>
          <a:prstGeom prst="rect">
            <a:avLst/>
          </a:prstGeom>
        </p:spPr>
      </p:pic>
      <p:sp>
        <p:nvSpPr>
          <p:cNvPr id="12" name="Rectangle 11"/>
          <p:cNvSpPr/>
          <p:nvPr userDrawn="1"/>
        </p:nvSpPr>
        <p:spPr>
          <a:xfrm>
            <a:off x="3267660" y="1"/>
            <a:ext cx="8924341" cy="6226633"/>
          </a:xfrm>
          <a:prstGeom prst="rect">
            <a:avLst/>
          </a:prstGeom>
          <a:solidFill>
            <a:schemeClr val="bg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Slide Number Placeholder 5"/>
          <p:cNvSpPr>
            <a:spLocks noGrp="1"/>
          </p:cNvSpPr>
          <p:nvPr>
            <p:ph type="sldNum" sz="quarter" idx="4"/>
          </p:nvPr>
        </p:nvSpPr>
        <p:spPr>
          <a:xfrm>
            <a:off x="11340859" y="6347667"/>
            <a:ext cx="577020" cy="365125"/>
          </a:xfrm>
          <a:prstGeom prst="rect">
            <a:avLst/>
          </a:prstGeom>
        </p:spPr>
        <p:txBody>
          <a:bodyPr vert="horz" lIns="91440" tIns="45720" rIns="91440" bIns="45720" rtlCol="0" anchor="ctr"/>
          <a:lstStyle>
            <a:lvl1pPr algn="r">
              <a:defRPr sz="1867">
                <a:solidFill>
                  <a:schemeClr val="bg1"/>
                </a:solidFill>
              </a:defRPr>
            </a:lvl1pPr>
          </a:lstStyle>
          <a:p>
            <a:fld id="{0D4F9E36-7025-49CB-B89D-D6B1006DBBBD}" type="slidenum">
              <a:rPr lang="en-US" smtClean="0">
                <a:solidFill>
                  <a:prstClr val="white"/>
                </a:solidFill>
              </a:rPr>
              <a:pPr/>
              <a:t>‹#›</a:t>
            </a:fld>
            <a:endParaRPr lang="en-US">
              <a:solidFill>
                <a:prstClr val="white"/>
              </a:solidFill>
            </a:endParaRPr>
          </a:p>
        </p:txBody>
      </p:sp>
      <p:pic>
        <p:nvPicPr>
          <p:cNvPr id="26" name="Picture 25"/>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5950" y="1657707"/>
            <a:ext cx="2498991" cy="3481035"/>
          </a:xfrm>
          <a:prstGeom prst="rect">
            <a:avLst/>
          </a:prstGeom>
        </p:spPr>
      </p:pic>
      <p:sp>
        <p:nvSpPr>
          <p:cNvPr id="23" name="Block Arc 22"/>
          <p:cNvSpPr/>
          <p:nvPr/>
        </p:nvSpPr>
        <p:spPr>
          <a:xfrm rot="5400000">
            <a:off x="-5869692" y="-964676"/>
            <a:ext cx="8623752" cy="8623752"/>
          </a:xfrm>
          <a:prstGeom prst="blockArc">
            <a:avLst>
              <a:gd name="adj1" fmla="val 14672253"/>
              <a:gd name="adj2" fmla="val 17809708"/>
              <a:gd name="adj3" fmla="val 1416"/>
            </a:avLst>
          </a:prstGeom>
          <a:solidFill>
            <a:srgbClr val="F15A24"/>
          </a:solidFill>
          <a:ln>
            <a:solidFill>
              <a:srgbClr val="F1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8" name="TextBox 27"/>
          <p:cNvSpPr txBox="1"/>
          <p:nvPr/>
        </p:nvSpPr>
        <p:spPr>
          <a:xfrm rot="20791516">
            <a:off x="827060" y="5067508"/>
            <a:ext cx="3701721" cy="318100"/>
          </a:xfrm>
          <a:prstGeom prst="rect">
            <a:avLst/>
          </a:prstGeom>
          <a:noFill/>
        </p:spPr>
        <p:txBody>
          <a:bodyPr wrap="square" rtlCol="0">
            <a:spAutoFit/>
          </a:bodyPr>
          <a:lstStyle/>
          <a:p>
            <a:r>
              <a:rPr lang="en-US" sz="1467" b="1">
                <a:ln w="0"/>
                <a:solidFill>
                  <a:srgbClr val="F15A24"/>
                </a:solidFill>
                <a:effectLst>
                  <a:outerShdw blurRad="38100" dist="19050" dir="2700000" algn="tl" rotWithShape="0">
                    <a:schemeClr val="dk1">
                      <a:alpha val="40000"/>
                    </a:schemeClr>
                  </a:outerShdw>
                </a:effectLst>
              </a:rPr>
              <a:t>PI Interfaces</a:t>
            </a:r>
          </a:p>
        </p:txBody>
      </p:sp>
      <p:sp>
        <p:nvSpPr>
          <p:cNvPr id="30" name="Rectangle 29"/>
          <p:cNvSpPr/>
          <p:nvPr userDrawn="1"/>
        </p:nvSpPr>
        <p:spPr>
          <a:xfrm>
            <a:off x="-11634" y="276933"/>
            <a:ext cx="3277820" cy="5763219"/>
          </a:xfrm>
          <a:prstGeom prst="rect">
            <a:avLst/>
          </a:prstGeom>
          <a:solidFill>
            <a:srgbClr val="FFFFFF">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280845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and Content Layout</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728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1670180" y="6416676"/>
            <a:ext cx="508000" cy="365125"/>
          </a:xfrm>
          <a:prstGeom prst="rect">
            <a:avLst/>
          </a:prstGeom>
        </p:spPr>
        <p:txBody>
          <a:bodyPr vert="horz" lIns="91440" tIns="45720" rIns="91440" bIns="45720" rtlCol="0" anchor="ctr"/>
          <a:lstStyle>
            <a:lvl1pPr algn="ctr">
              <a:defRPr sz="1596">
                <a:solidFill>
                  <a:schemeClr val="tx1">
                    <a:lumMod val="65000"/>
                    <a:lumOff val="35000"/>
                  </a:schemeClr>
                </a:solidFill>
              </a:defRPr>
            </a:lvl1pPr>
          </a:lstStyle>
          <a:p>
            <a:fld id="{0D4F9E36-7025-49CB-B89D-D6B1006DBBBD}"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9553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1603587" y="6416676"/>
            <a:ext cx="508000" cy="365125"/>
          </a:xfrm>
          <a:prstGeom prst="rect">
            <a:avLst/>
          </a:prstGeom>
        </p:spPr>
        <p:txBody>
          <a:bodyPr vert="horz" lIns="91440" tIns="45720" rIns="91440" bIns="45720" rtlCol="0" anchor="ctr"/>
          <a:lstStyle>
            <a:lvl1pPr algn="ctr">
              <a:defRPr sz="1600">
                <a:solidFill>
                  <a:schemeClr val="tx1"/>
                </a:solidFill>
              </a:defRPr>
            </a:lvl1pPr>
          </a:lstStyle>
          <a:p>
            <a:fld id="{0D4F9E36-7025-49CB-B89D-D6B1006DBBB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51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1603587" y="6416676"/>
            <a:ext cx="508000" cy="365125"/>
          </a:xfrm>
          <a:prstGeom prst="rect">
            <a:avLst/>
          </a:prstGeom>
        </p:spPr>
        <p:txBody>
          <a:bodyPr vert="horz" lIns="91440" tIns="45720" rIns="91440" bIns="45720" rtlCol="0" anchor="ctr"/>
          <a:lstStyle>
            <a:lvl1pPr algn="ctr">
              <a:defRPr sz="1600">
                <a:solidFill>
                  <a:schemeClr val="tx1"/>
                </a:solidFill>
              </a:defRPr>
            </a:lvl1pPr>
          </a:lstStyle>
          <a:p>
            <a:fld id="{0D4F9E36-7025-49CB-B89D-D6B1006DBBB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6551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6285616"/>
            <a:ext cx="12192000" cy="572385"/>
          </a:xfrm>
          <a:prstGeom prst="rect">
            <a:avLst/>
          </a:prstGeom>
        </p:spPr>
      </p:pic>
      <p:sp>
        <p:nvSpPr>
          <p:cNvPr id="2" name="Title Placeholder 1"/>
          <p:cNvSpPr>
            <a:spLocks noGrp="1"/>
          </p:cNvSpPr>
          <p:nvPr>
            <p:ph type="title"/>
          </p:nvPr>
        </p:nvSpPr>
        <p:spPr>
          <a:xfrm>
            <a:off x="296468" y="-72615"/>
            <a:ext cx="10972800" cy="1143000"/>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0259683" y="6347667"/>
            <a:ext cx="1658197" cy="365125"/>
          </a:xfrm>
          <a:prstGeom prst="rect">
            <a:avLst/>
          </a:prstGeom>
        </p:spPr>
        <p:txBody>
          <a:bodyPr vert="horz" lIns="91440" tIns="45720" rIns="91440" bIns="45720" rtlCol="0" anchor="ctr"/>
          <a:lstStyle>
            <a:lvl1pPr algn="r">
              <a:defRPr sz="1867">
                <a:solidFill>
                  <a:schemeClr val="bg1"/>
                </a:solidFill>
                <a:latin typeface="+mn-lt"/>
              </a:defRPr>
            </a:lvl1pPr>
          </a:lstStyle>
          <a:p>
            <a:fld id="{0D4F9E36-7025-49CB-B89D-D6B1006DBBBD}" type="slidenum">
              <a:rPr lang="en-US" smtClean="0"/>
              <a:pPr/>
              <a:t>‹#›</a:t>
            </a:fld>
            <a:endParaRPr lang="en-US"/>
          </a:p>
        </p:txBody>
      </p:sp>
      <p:sp>
        <p:nvSpPr>
          <p:cNvPr id="6" name="TextBox 5"/>
          <p:cNvSpPr txBox="1"/>
          <p:nvPr userDrawn="1"/>
        </p:nvSpPr>
        <p:spPr>
          <a:xfrm>
            <a:off x="1507067" y="6417921"/>
            <a:ext cx="2823465" cy="287323"/>
          </a:xfrm>
          <a:prstGeom prst="rect">
            <a:avLst/>
          </a:prstGeom>
          <a:noFill/>
        </p:spPr>
        <p:txBody>
          <a:bodyPr wrap="none" rtlCol="0">
            <a:spAutoFit/>
          </a:bodyPr>
          <a:lstStyle/>
          <a:p>
            <a:r>
              <a:rPr lang="en-US" sz="1267">
                <a:solidFill>
                  <a:schemeClr val="bg1"/>
                </a:solidFill>
                <a:latin typeface="+mn-lt"/>
              </a:rPr>
              <a:t>Empowering Business</a:t>
            </a:r>
            <a:r>
              <a:rPr lang="en-US" sz="1267" baseline="0">
                <a:solidFill>
                  <a:schemeClr val="bg1"/>
                </a:solidFill>
                <a:latin typeface="+mn-lt"/>
              </a:rPr>
              <a:t> in </a:t>
            </a:r>
            <a:r>
              <a:rPr lang="en-US" sz="1267" b="1" baseline="0">
                <a:solidFill>
                  <a:schemeClr val="bg1"/>
                </a:solidFill>
                <a:latin typeface="+mn-lt"/>
              </a:rPr>
              <a:t>Real-Time.</a:t>
            </a:r>
            <a:endParaRPr lang="en-US" sz="1267" b="1">
              <a:solidFill>
                <a:schemeClr val="bg1"/>
              </a:solidFill>
              <a:latin typeface="+mn-lt"/>
            </a:endParaRPr>
          </a:p>
        </p:txBody>
      </p:sp>
      <p:sp>
        <p:nvSpPr>
          <p:cNvPr id="7" name="TextBox 6"/>
          <p:cNvSpPr txBox="1"/>
          <p:nvPr userDrawn="1"/>
        </p:nvSpPr>
        <p:spPr>
          <a:xfrm>
            <a:off x="9201941" y="6405017"/>
            <a:ext cx="2305439" cy="276999"/>
          </a:xfrm>
          <a:prstGeom prst="rect">
            <a:avLst/>
          </a:prstGeom>
          <a:noFill/>
        </p:spPr>
        <p:txBody>
          <a:bodyPr wrap="none" rtlCol="0">
            <a:spAutoFit/>
          </a:bodyPr>
          <a:lstStyle/>
          <a:p>
            <a:r>
              <a:rPr lang="en-US" sz="1200" b="0">
                <a:solidFill>
                  <a:schemeClr val="bg1"/>
                </a:solidFill>
                <a:latin typeface="+mn-lt"/>
              </a:rPr>
              <a:t>©</a:t>
            </a:r>
            <a:r>
              <a:rPr lang="en-US" sz="1200">
                <a:solidFill>
                  <a:schemeClr val="bg1"/>
                </a:solidFill>
                <a:latin typeface="+mn-lt"/>
              </a:rPr>
              <a:t> Copyright 2016 OSIsoft, LLC</a:t>
            </a:r>
            <a:endParaRPr lang="en-US" sz="1200" b="1">
              <a:solidFill>
                <a:schemeClr val="bg1"/>
              </a:solidFill>
              <a:latin typeface="+mn-lt"/>
            </a:endParaRPr>
          </a:p>
        </p:txBody>
      </p:sp>
    </p:spTree>
    <p:extLst>
      <p:ext uri="{BB962C8B-B14F-4D97-AF65-F5344CB8AC3E}">
        <p14:creationId xmlns:p14="http://schemas.microsoft.com/office/powerpoint/2010/main" val="2402246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Lst>
  <p:hf hdr="0" ftr="0" dt="0"/>
  <p:txStyles>
    <p:titleStyle>
      <a:lvl1pPr algn="l" defTabSz="1219170" rtl="0" eaLnBrk="1" latinLnBrk="0" hangingPunct="1">
        <a:spcBef>
          <a:spcPct val="0"/>
        </a:spcBef>
        <a:buNone/>
        <a:defRPr sz="3733" b="1" kern="1200">
          <a:solidFill>
            <a:srgbClr val="0071BA"/>
          </a:solidFill>
          <a:latin typeface="+mn-lt"/>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3333" kern="1200">
          <a:solidFill>
            <a:srgbClr val="000000"/>
          </a:solidFill>
          <a:latin typeface="+mn-lt"/>
          <a:ea typeface="+mn-ea"/>
          <a:cs typeface="Arial" pitchFamily="34" charset="0"/>
        </a:defRPr>
      </a:lvl1pPr>
      <a:lvl2pPr marL="990575" indent="-380990" algn="l" defTabSz="1219170" rtl="0" eaLnBrk="1" latinLnBrk="0" hangingPunct="1">
        <a:spcBef>
          <a:spcPct val="20000"/>
        </a:spcBef>
        <a:buFont typeface="Arial" pitchFamily="34" charset="0"/>
        <a:buChar char="–"/>
        <a:defRPr sz="3333" kern="1200">
          <a:solidFill>
            <a:srgbClr val="000000"/>
          </a:solidFill>
          <a:latin typeface="+mn-lt"/>
          <a:ea typeface="+mn-ea"/>
          <a:cs typeface="Arial" pitchFamily="34" charset="0"/>
        </a:defRPr>
      </a:lvl2pPr>
      <a:lvl3pPr marL="1523962" indent="-304792" algn="l" defTabSz="1219170" rtl="0" eaLnBrk="1" latinLnBrk="0" hangingPunct="1">
        <a:spcBef>
          <a:spcPct val="20000"/>
        </a:spcBef>
        <a:buFont typeface="Arial" pitchFamily="34" charset="0"/>
        <a:buChar char="•"/>
        <a:defRPr sz="3333" kern="1200">
          <a:solidFill>
            <a:srgbClr val="000000"/>
          </a:solidFill>
          <a:latin typeface="+mn-lt"/>
          <a:ea typeface="+mn-ea"/>
          <a:cs typeface="Arial" pitchFamily="34" charset="0"/>
        </a:defRPr>
      </a:lvl3pPr>
      <a:lvl4pPr marL="2133547" indent="-304792" algn="l" defTabSz="1219170" rtl="0" eaLnBrk="1" latinLnBrk="0" hangingPunct="1">
        <a:spcBef>
          <a:spcPct val="20000"/>
        </a:spcBef>
        <a:buFont typeface="Arial" pitchFamily="34" charset="0"/>
        <a:buChar char="–"/>
        <a:defRPr sz="3333" kern="1200">
          <a:solidFill>
            <a:srgbClr val="000000"/>
          </a:solidFill>
          <a:latin typeface="+mn-lt"/>
          <a:ea typeface="+mn-ea"/>
          <a:cs typeface="Arial" pitchFamily="34" charset="0"/>
        </a:defRPr>
      </a:lvl4pPr>
      <a:lvl5pPr marL="2743131" indent="-304792" algn="l" defTabSz="1219170" rtl="0" eaLnBrk="1" latinLnBrk="0" hangingPunct="1">
        <a:spcBef>
          <a:spcPct val="20000"/>
        </a:spcBef>
        <a:buFont typeface="Arial" pitchFamily="34" charset="0"/>
        <a:buChar char="»"/>
        <a:defRPr sz="3333" kern="1200">
          <a:solidFill>
            <a:srgbClr val="000000"/>
          </a:solidFill>
          <a:latin typeface="+mn-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slide" Target="slide15.xml"/><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4" Type="http://schemas.openxmlformats.org/officeDocument/2006/relationships/image" Target="../media/image24.jpeg"/><Relationship Id="rId5"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aegex.com/images/uploads/use_cases/Use_Case_OSIsoft_5_Data-Infrastructure-OSIsoft.pdf" TargetMode="External"/><Relationship Id="rId3" Type="http://schemas.openxmlformats.org/officeDocument/2006/relationships/image" Target="../media/image2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6.jpeg"/><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jpeg"/><Relationship Id="rId3"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slide" Target="slide15.xm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jpeg"/><Relationship Id="rId3" Type="http://schemas.openxmlformats.org/officeDocument/2006/relationships/slide" Target="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slide" Target="slide15.xm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slide" Target="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slide" Target="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slide" Target="slide15.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slide" Target="slide15.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slide" Target="slide15.xml"/><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slide" Target="slide15.xml"/><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gif"/><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slide" Target="slide1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slide" Target="slide15.xml"/><Relationship Id="rId1" Type="http://schemas.openxmlformats.org/officeDocument/2006/relationships/slideLayout" Target="../slideLayouts/slideLayout6.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34480" y="3557977"/>
            <a:ext cx="8110161" cy="1138552"/>
          </a:xfrm>
        </p:spPr>
        <p:txBody>
          <a:bodyPr>
            <a:normAutofit fontScale="85000" lnSpcReduction="20000"/>
          </a:bodyPr>
          <a:lstStyle/>
          <a:p>
            <a:r>
              <a:rPr lang="en-US"/>
              <a:t>Lance Fountaine</a:t>
            </a:r>
          </a:p>
          <a:p>
            <a:r>
              <a:rPr lang="en-US" b="0" i="1"/>
              <a:t>Principal Advisor, Business Transformation</a:t>
            </a:r>
          </a:p>
          <a:p>
            <a:r>
              <a:rPr lang="en-US" b="0" i="1"/>
              <a:t>OSIsoft, LLC</a:t>
            </a:r>
          </a:p>
        </p:txBody>
      </p:sp>
      <p:sp>
        <p:nvSpPr>
          <p:cNvPr id="5" name="Text Placeholder 4"/>
          <p:cNvSpPr>
            <a:spLocks noGrp="1"/>
          </p:cNvSpPr>
          <p:nvPr>
            <p:ph type="body" sz="quarter" idx="12"/>
          </p:nvPr>
        </p:nvSpPr>
        <p:spPr>
          <a:xfrm>
            <a:off x="234481" y="4693806"/>
            <a:ext cx="4047703" cy="428793"/>
          </a:xfrm>
        </p:spPr>
        <p:txBody>
          <a:bodyPr>
            <a:normAutofit fontScale="92500" lnSpcReduction="20000"/>
          </a:bodyPr>
          <a:lstStyle/>
          <a:p>
            <a:r>
              <a:rPr lang="en-US" dirty="0" smtClean="0"/>
              <a:t>January 26, 2018</a:t>
            </a:r>
            <a:endParaRPr lang="en-US" dirty="0"/>
          </a:p>
        </p:txBody>
      </p:sp>
      <p:sp>
        <p:nvSpPr>
          <p:cNvPr id="6" name="Title 5"/>
          <p:cNvSpPr>
            <a:spLocks noGrp="1"/>
          </p:cNvSpPr>
          <p:nvPr>
            <p:ph type="title"/>
          </p:nvPr>
        </p:nvSpPr>
        <p:spPr>
          <a:xfrm>
            <a:off x="234480" y="1741830"/>
            <a:ext cx="12778227" cy="1733873"/>
          </a:xfrm>
        </p:spPr>
        <p:txBody>
          <a:bodyPr/>
          <a:lstStyle/>
          <a:p>
            <a:r>
              <a:rPr lang="en-US" dirty="0"/>
              <a:t>Digital Transformation:  </a:t>
            </a:r>
            <a:br>
              <a:rPr lang="en-US" dirty="0"/>
            </a:br>
            <a:r>
              <a:rPr lang="en-US" sz="4800" dirty="0" smtClean="0"/>
              <a:t>Defining Your Journey </a:t>
            </a:r>
            <a:r>
              <a:rPr lang="en-US" sz="4800" dirty="0"/>
              <a:t>to Success</a:t>
            </a:r>
          </a:p>
        </p:txBody>
      </p:sp>
      <p:pic>
        <p:nvPicPr>
          <p:cNvPr id="7" name="Picture 6"/>
          <p:cNvPicPr>
            <a:picLocks noChangeAspect="1"/>
          </p:cNvPicPr>
          <p:nvPr/>
        </p:nvPicPr>
        <p:blipFill>
          <a:blip r:embed="rId2"/>
          <a:stretch>
            <a:fillRect/>
          </a:stretch>
        </p:blipFill>
        <p:spPr>
          <a:xfrm>
            <a:off x="9475117" y="5573427"/>
            <a:ext cx="2365823" cy="862773"/>
          </a:xfrm>
          <a:prstGeom prst="rect">
            <a:avLst/>
          </a:prstGeom>
        </p:spPr>
      </p:pic>
    </p:spTree>
    <p:extLst>
      <p:ext uri="{BB962C8B-B14F-4D97-AF65-F5344CB8AC3E}">
        <p14:creationId xmlns:p14="http://schemas.microsoft.com/office/powerpoint/2010/main" val="3785283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of Intelligent Analysis</a:t>
            </a:r>
          </a:p>
        </p:txBody>
      </p:sp>
      <p:pic>
        <p:nvPicPr>
          <p:cNvPr id="4" name="Picture 2"/>
          <p:cNvPicPr>
            <a:picLocks noGrp="1" noChangeAspect="1" noChangeArrowheads="1"/>
          </p:cNvPicPr>
          <p:nvPr>
            <p:ph sz="half" idx="1"/>
          </p:nvPr>
        </p:nvPicPr>
        <p:blipFill>
          <a:blip r:embed="rId2" cstate="print"/>
          <a:srcRect t="15056"/>
          <a:stretch>
            <a:fillRect/>
          </a:stretch>
        </p:blipFill>
        <p:spPr bwMode="auto">
          <a:xfrm>
            <a:off x="388063" y="1442596"/>
            <a:ext cx="11379200" cy="3869219"/>
          </a:xfrm>
          <a:prstGeom prst="rect">
            <a:avLst/>
          </a:prstGeom>
          <a:noFill/>
          <a:ln w="9525">
            <a:noFill/>
            <a:miter lim="800000"/>
            <a:headEnd/>
            <a:tailEnd/>
          </a:ln>
        </p:spPr>
      </p:pic>
      <p:sp>
        <p:nvSpPr>
          <p:cNvPr id="5" name="Curved Down Arrow 4">
            <a:hlinkClick r:id="rId3" action="ppaction://hlinksldjump"/>
          </p:cNvPr>
          <p:cNvSpPr/>
          <p:nvPr/>
        </p:nvSpPr>
        <p:spPr>
          <a:xfrm rot="5400000">
            <a:off x="8835391" y="6372876"/>
            <a:ext cx="456592" cy="398304"/>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2400">
              <a:solidFill>
                <a:prstClr val="black"/>
              </a:solidFill>
              <a:latin typeface="Proxima Nova Rg"/>
            </a:endParaRPr>
          </a:p>
        </p:txBody>
      </p:sp>
    </p:spTree>
    <p:extLst>
      <p:ext uri="{BB962C8B-B14F-4D97-AF65-F5344CB8AC3E}">
        <p14:creationId xmlns:p14="http://schemas.microsoft.com/office/powerpoint/2010/main" val="3734946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of Intelligent Reporting (Management)</a:t>
            </a:r>
          </a:p>
        </p:txBody>
      </p:sp>
      <p:pic>
        <p:nvPicPr>
          <p:cNvPr id="6" name="Picture 2"/>
          <p:cNvPicPr>
            <a:picLocks noChangeAspect="1" noChangeArrowheads="1"/>
          </p:cNvPicPr>
          <p:nvPr/>
        </p:nvPicPr>
        <p:blipFill>
          <a:blip r:embed="rId2" cstate="print"/>
          <a:srcRect l="2602" b="39861"/>
          <a:stretch>
            <a:fillRect/>
          </a:stretch>
        </p:blipFill>
        <p:spPr bwMode="auto">
          <a:xfrm>
            <a:off x="152437" y="3170467"/>
            <a:ext cx="11937963" cy="3217332"/>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l="1878" t="9375" r="57906" b="75000"/>
          <a:stretch>
            <a:fillRect/>
          </a:stretch>
        </p:blipFill>
        <p:spPr bwMode="auto">
          <a:xfrm>
            <a:off x="812800" y="799800"/>
            <a:ext cx="10697632" cy="2336800"/>
          </a:xfrm>
          <a:prstGeom prst="rect">
            <a:avLst/>
          </a:prstGeom>
          <a:noFill/>
          <a:ln w="9525">
            <a:noFill/>
            <a:miter lim="800000"/>
            <a:headEnd/>
            <a:tailEnd/>
          </a:ln>
        </p:spPr>
      </p:pic>
      <p:sp>
        <p:nvSpPr>
          <p:cNvPr id="5" name="Curved Down Arrow 4">
            <a:hlinkClick r:id="rId4" action="ppaction://hlinksldjump"/>
          </p:cNvPr>
          <p:cNvSpPr/>
          <p:nvPr/>
        </p:nvSpPr>
        <p:spPr>
          <a:xfrm rot="5400000">
            <a:off x="8835391" y="6372876"/>
            <a:ext cx="456592" cy="398304"/>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2400">
              <a:solidFill>
                <a:prstClr val="black"/>
              </a:solidFill>
              <a:latin typeface="Proxima Nova Rg"/>
            </a:endParaRPr>
          </a:p>
        </p:txBody>
      </p:sp>
    </p:spTree>
    <p:extLst>
      <p:ext uri="{BB962C8B-B14F-4D97-AF65-F5344CB8AC3E}">
        <p14:creationId xmlns:p14="http://schemas.microsoft.com/office/powerpoint/2010/main" val="720808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67" y="-72614"/>
            <a:ext cx="11388431" cy="1036028"/>
          </a:xfrm>
        </p:spPr>
        <p:txBody>
          <a:bodyPr>
            <a:normAutofit/>
          </a:bodyPr>
          <a:lstStyle/>
          <a:p>
            <a:pPr algn="ctr"/>
            <a:r>
              <a:rPr lang="en-US" dirty="0"/>
              <a:t>Understanding </a:t>
            </a:r>
            <a:r>
              <a:rPr lang="en-US" dirty="0" smtClean="0"/>
              <a:t>the Enablers for Success</a:t>
            </a:r>
            <a:endParaRPr lang="en-US" dirty="0"/>
          </a:p>
        </p:txBody>
      </p:sp>
      <p:sp>
        <p:nvSpPr>
          <p:cNvPr id="6" name="Freeform 5"/>
          <p:cNvSpPr/>
          <p:nvPr/>
        </p:nvSpPr>
        <p:spPr>
          <a:xfrm>
            <a:off x="3885150" y="1014170"/>
            <a:ext cx="6604013" cy="812087"/>
          </a:xfrm>
          <a:custGeom>
            <a:avLst/>
            <a:gdLst>
              <a:gd name="connsiteX0" fmla="*/ 101513 w 609064"/>
              <a:gd name="connsiteY0" fmla="*/ 0 h 4529571"/>
              <a:gd name="connsiteX1" fmla="*/ 507551 w 609064"/>
              <a:gd name="connsiteY1" fmla="*/ 0 h 4529571"/>
              <a:gd name="connsiteX2" fmla="*/ 609064 w 609064"/>
              <a:gd name="connsiteY2" fmla="*/ 101513 h 4529571"/>
              <a:gd name="connsiteX3" fmla="*/ 609064 w 609064"/>
              <a:gd name="connsiteY3" fmla="*/ 4529571 h 4529571"/>
              <a:gd name="connsiteX4" fmla="*/ 609064 w 609064"/>
              <a:gd name="connsiteY4" fmla="*/ 4529571 h 4529571"/>
              <a:gd name="connsiteX5" fmla="*/ 0 w 609064"/>
              <a:gd name="connsiteY5" fmla="*/ 4529571 h 4529571"/>
              <a:gd name="connsiteX6" fmla="*/ 0 w 609064"/>
              <a:gd name="connsiteY6" fmla="*/ 4529571 h 4529571"/>
              <a:gd name="connsiteX7" fmla="*/ 0 w 609064"/>
              <a:gd name="connsiteY7" fmla="*/ 101513 h 4529571"/>
              <a:gd name="connsiteX8" fmla="*/ 101513 w 609064"/>
              <a:gd name="connsiteY8" fmla="*/ 0 h 452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064" h="4529571">
                <a:moveTo>
                  <a:pt x="609064" y="754948"/>
                </a:moveTo>
                <a:lnTo>
                  <a:pt x="609064" y="3774623"/>
                </a:lnTo>
                <a:cubicBezTo>
                  <a:pt x="609064" y="4191566"/>
                  <a:pt x="602953" y="4529567"/>
                  <a:pt x="595414" y="4529567"/>
                </a:cubicBezTo>
                <a:lnTo>
                  <a:pt x="0" y="4529567"/>
                </a:lnTo>
                <a:lnTo>
                  <a:pt x="0" y="4529567"/>
                </a:lnTo>
                <a:lnTo>
                  <a:pt x="0" y="4"/>
                </a:lnTo>
                <a:lnTo>
                  <a:pt x="0" y="4"/>
                </a:lnTo>
                <a:lnTo>
                  <a:pt x="595414" y="4"/>
                </a:lnTo>
                <a:cubicBezTo>
                  <a:pt x="602953" y="4"/>
                  <a:pt x="609064" y="338005"/>
                  <a:pt x="609064" y="754948"/>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41" tIns="59963" rIns="80283" bIns="59964" numCol="2" spcCol="1270" anchor="ctr" anchorCtr="0">
            <a:noAutofit/>
          </a:bodyPr>
          <a:lstStyle/>
          <a:p>
            <a:pPr marL="76198" lvl="1" indent="-76198" defTabSz="474121">
              <a:lnSpc>
                <a:spcPct val="90000"/>
              </a:lnSpc>
              <a:spcBef>
                <a:spcPct val="0"/>
              </a:spcBef>
              <a:spcAft>
                <a:spcPct val="15000"/>
              </a:spcAft>
              <a:buFontTx/>
              <a:buChar char="••"/>
            </a:pPr>
            <a:r>
              <a:rPr lang="en-US" sz="1600">
                <a:solidFill>
                  <a:prstClr val="black">
                    <a:hueOff val="0"/>
                    <a:satOff val="0"/>
                    <a:lumOff val="0"/>
                    <a:alphaOff val="0"/>
                  </a:prstClr>
                </a:solidFill>
                <a:latin typeface="Proxima Nova Rg"/>
              </a:rPr>
              <a:t>Subject Matter Experts (SMEs)</a:t>
            </a:r>
          </a:p>
          <a:p>
            <a:pPr marL="76198" lvl="1" indent="-76198" defTabSz="474121">
              <a:lnSpc>
                <a:spcPct val="90000"/>
              </a:lnSpc>
              <a:spcBef>
                <a:spcPct val="0"/>
              </a:spcBef>
              <a:spcAft>
                <a:spcPct val="15000"/>
              </a:spcAft>
              <a:buFontTx/>
              <a:buChar char="••"/>
            </a:pPr>
            <a:r>
              <a:rPr lang="en-US" sz="1600">
                <a:solidFill>
                  <a:prstClr val="black">
                    <a:hueOff val="0"/>
                    <a:satOff val="0"/>
                    <a:lumOff val="0"/>
                    <a:alphaOff val="0"/>
                  </a:prstClr>
                </a:solidFill>
                <a:latin typeface="Proxima Nova Rg"/>
              </a:rPr>
              <a:t>Centers of Excellence (</a:t>
            </a:r>
            <a:r>
              <a:rPr lang="en-US" sz="1600" err="1">
                <a:solidFill>
                  <a:prstClr val="black">
                    <a:hueOff val="0"/>
                    <a:satOff val="0"/>
                    <a:lumOff val="0"/>
                    <a:alphaOff val="0"/>
                  </a:prstClr>
                </a:solidFill>
                <a:latin typeface="Proxima Nova Rg"/>
              </a:rPr>
              <a:t>CoEs</a:t>
            </a:r>
            <a:r>
              <a:rPr lang="en-US" sz="1600">
                <a:solidFill>
                  <a:prstClr val="black">
                    <a:hueOff val="0"/>
                    <a:satOff val="0"/>
                    <a:lumOff val="0"/>
                    <a:alphaOff val="0"/>
                  </a:prstClr>
                </a:solidFill>
                <a:latin typeface="Proxima Nova Rg"/>
              </a:rPr>
              <a:t>)</a:t>
            </a:r>
          </a:p>
          <a:p>
            <a:pPr marL="76198" lvl="1" indent="-76198" defTabSz="474121">
              <a:lnSpc>
                <a:spcPct val="90000"/>
              </a:lnSpc>
              <a:spcBef>
                <a:spcPct val="0"/>
              </a:spcBef>
              <a:spcAft>
                <a:spcPct val="15000"/>
              </a:spcAft>
              <a:buFontTx/>
              <a:buChar char="••"/>
            </a:pPr>
            <a:r>
              <a:rPr lang="en-US" sz="1600">
                <a:solidFill>
                  <a:prstClr val="black">
                    <a:hueOff val="0"/>
                    <a:satOff val="0"/>
                    <a:lumOff val="0"/>
                    <a:alphaOff val="0"/>
                  </a:prstClr>
                </a:solidFill>
                <a:latin typeface="Proxima Nova Rg"/>
              </a:rPr>
              <a:t> Innovators (Enabled Workforce)</a:t>
            </a:r>
          </a:p>
          <a:p>
            <a:pPr marL="76198" lvl="1" indent="-76198" defTabSz="474121">
              <a:lnSpc>
                <a:spcPct val="90000"/>
              </a:lnSpc>
              <a:spcBef>
                <a:spcPct val="0"/>
              </a:spcBef>
              <a:spcAft>
                <a:spcPct val="15000"/>
              </a:spcAft>
              <a:buFontTx/>
              <a:buChar char="••"/>
            </a:pPr>
            <a:r>
              <a:rPr lang="en-US" sz="1600">
                <a:solidFill>
                  <a:prstClr val="black">
                    <a:hueOff val="0"/>
                    <a:satOff val="0"/>
                    <a:lumOff val="0"/>
                    <a:alphaOff val="0"/>
                  </a:prstClr>
                </a:solidFill>
                <a:latin typeface="Proxima Nova Rg"/>
              </a:rPr>
              <a:t>Change Agents</a:t>
            </a:r>
          </a:p>
        </p:txBody>
      </p:sp>
      <p:sp>
        <p:nvSpPr>
          <p:cNvPr id="7" name="Freeform 6"/>
          <p:cNvSpPr/>
          <p:nvPr/>
        </p:nvSpPr>
        <p:spPr>
          <a:xfrm>
            <a:off x="1303757" y="912659"/>
            <a:ext cx="2581394" cy="1015107"/>
          </a:xfrm>
          <a:custGeom>
            <a:avLst/>
            <a:gdLst>
              <a:gd name="connsiteX0" fmla="*/ 0 w 2547884"/>
              <a:gd name="connsiteY0" fmla="*/ 126891 h 761330"/>
              <a:gd name="connsiteX1" fmla="*/ 126891 w 2547884"/>
              <a:gd name="connsiteY1" fmla="*/ 0 h 761330"/>
              <a:gd name="connsiteX2" fmla="*/ 2420993 w 2547884"/>
              <a:gd name="connsiteY2" fmla="*/ 0 h 761330"/>
              <a:gd name="connsiteX3" fmla="*/ 2547884 w 2547884"/>
              <a:gd name="connsiteY3" fmla="*/ 126891 h 761330"/>
              <a:gd name="connsiteX4" fmla="*/ 2547884 w 2547884"/>
              <a:gd name="connsiteY4" fmla="*/ 634439 h 761330"/>
              <a:gd name="connsiteX5" fmla="*/ 2420993 w 2547884"/>
              <a:gd name="connsiteY5" fmla="*/ 761330 h 761330"/>
              <a:gd name="connsiteX6" fmla="*/ 126891 w 2547884"/>
              <a:gd name="connsiteY6" fmla="*/ 761330 h 761330"/>
              <a:gd name="connsiteX7" fmla="*/ 0 w 2547884"/>
              <a:gd name="connsiteY7" fmla="*/ 634439 h 761330"/>
              <a:gd name="connsiteX8" fmla="*/ 0 w 2547884"/>
              <a:gd name="connsiteY8" fmla="*/ 126891 h 76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7884" h="761330">
                <a:moveTo>
                  <a:pt x="0" y="126891"/>
                </a:moveTo>
                <a:cubicBezTo>
                  <a:pt x="0" y="56811"/>
                  <a:pt x="56811" y="0"/>
                  <a:pt x="126891" y="0"/>
                </a:cubicBezTo>
                <a:lnTo>
                  <a:pt x="2420993" y="0"/>
                </a:lnTo>
                <a:cubicBezTo>
                  <a:pt x="2491073" y="0"/>
                  <a:pt x="2547884" y="56811"/>
                  <a:pt x="2547884" y="126891"/>
                </a:cubicBezTo>
                <a:lnTo>
                  <a:pt x="2547884" y="634439"/>
                </a:lnTo>
                <a:cubicBezTo>
                  <a:pt x="2547884" y="704519"/>
                  <a:pt x="2491073" y="761330"/>
                  <a:pt x="2420993" y="761330"/>
                </a:cubicBezTo>
                <a:lnTo>
                  <a:pt x="126891" y="761330"/>
                </a:lnTo>
                <a:cubicBezTo>
                  <a:pt x="56811" y="761330"/>
                  <a:pt x="0" y="704519"/>
                  <a:pt x="0" y="634439"/>
                </a:cubicBezTo>
                <a:lnTo>
                  <a:pt x="0" y="1268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313" tIns="105433" rIns="161313" bIns="105433" numCol="1" spcCol="1270" anchor="ctr" anchorCtr="0">
            <a:noAutofit/>
          </a:bodyPr>
          <a:lstStyle/>
          <a:p>
            <a:pPr algn="ctr" defTabSz="1303834">
              <a:lnSpc>
                <a:spcPct val="90000"/>
              </a:lnSpc>
              <a:spcBef>
                <a:spcPct val="0"/>
              </a:spcBef>
              <a:spcAft>
                <a:spcPct val="35000"/>
              </a:spcAft>
            </a:pPr>
            <a:r>
              <a:rPr lang="en-US" sz="2933" dirty="0">
                <a:solidFill>
                  <a:prstClr val="white"/>
                </a:solidFill>
                <a:latin typeface="Proxima Nova Rg"/>
              </a:rPr>
              <a:t>People / Process</a:t>
            </a:r>
          </a:p>
        </p:txBody>
      </p:sp>
      <p:sp>
        <p:nvSpPr>
          <p:cNvPr id="8" name="Freeform 7"/>
          <p:cNvSpPr/>
          <p:nvPr/>
        </p:nvSpPr>
        <p:spPr>
          <a:xfrm>
            <a:off x="3885150" y="2080033"/>
            <a:ext cx="6604013" cy="812087"/>
          </a:xfrm>
          <a:custGeom>
            <a:avLst/>
            <a:gdLst>
              <a:gd name="connsiteX0" fmla="*/ 101513 w 609064"/>
              <a:gd name="connsiteY0" fmla="*/ 0 h 4529571"/>
              <a:gd name="connsiteX1" fmla="*/ 507551 w 609064"/>
              <a:gd name="connsiteY1" fmla="*/ 0 h 4529571"/>
              <a:gd name="connsiteX2" fmla="*/ 609064 w 609064"/>
              <a:gd name="connsiteY2" fmla="*/ 101513 h 4529571"/>
              <a:gd name="connsiteX3" fmla="*/ 609064 w 609064"/>
              <a:gd name="connsiteY3" fmla="*/ 4529571 h 4529571"/>
              <a:gd name="connsiteX4" fmla="*/ 609064 w 609064"/>
              <a:gd name="connsiteY4" fmla="*/ 4529571 h 4529571"/>
              <a:gd name="connsiteX5" fmla="*/ 0 w 609064"/>
              <a:gd name="connsiteY5" fmla="*/ 4529571 h 4529571"/>
              <a:gd name="connsiteX6" fmla="*/ 0 w 609064"/>
              <a:gd name="connsiteY6" fmla="*/ 4529571 h 4529571"/>
              <a:gd name="connsiteX7" fmla="*/ 0 w 609064"/>
              <a:gd name="connsiteY7" fmla="*/ 101513 h 4529571"/>
              <a:gd name="connsiteX8" fmla="*/ 101513 w 609064"/>
              <a:gd name="connsiteY8" fmla="*/ 0 h 452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064" h="4529571">
                <a:moveTo>
                  <a:pt x="609064" y="754948"/>
                </a:moveTo>
                <a:lnTo>
                  <a:pt x="609064" y="3774623"/>
                </a:lnTo>
                <a:cubicBezTo>
                  <a:pt x="609064" y="4191566"/>
                  <a:pt x="602953" y="4529567"/>
                  <a:pt x="595414" y="4529567"/>
                </a:cubicBezTo>
                <a:lnTo>
                  <a:pt x="0" y="4529567"/>
                </a:lnTo>
                <a:lnTo>
                  <a:pt x="0" y="4529567"/>
                </a:lnTo>
                <a:lnTo>
                  <a:pt x="0" y="4"/>
                </a:lnTo>
                <a:lnTo>
                  <a:pt x="0" y="4"/>
                </a:lnTo>
                <a:lnTo>
                  <a:pt x="595414" y="4"/>
                </a:lnTo>
                <a:cubicBezTo>
                  <a:pt x="602953" y="4"/>
                  <a:pt x="609064" y="338005"/>
                  <a:pt x="609064" y="754948"/>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41" tIns="59963" rIns="80283" bIns="59964" numCol="2" spcCol="1270" anchor="ctr" anchorCtr="0">
            <a:noAutofit/>
          </a:bodyPr>
          <a:lstStyle/>
          <a:p>
            <a:pPr marL="76198" lvl="1" indent="-76198" defTabSz="474121">
              <a:lnSpc>
                <a:spcPct val="90000"/>
              </a:lnSpc>
              <a:spcBef>
                <a:spcPct val="0"/>
              </a:spcBef>
              <a:spcAft>
                <a:spcPct val="15000"/>
              </a:spcAft>
              <a:buFontTx/>
              <a:buChar char="••"/>
            </a:pPr>
            <a:r>
              <a:rPr lang="en-US" sz="1600">
                <a:solidFill>
                  <a:prstClr val="black">
                    <a:hueOff val="0"/>
                    <a:satOff val="0"/>
                    <a:lumOff val="0"/>
                    <a:alphaOff val="0"/>
                  </a:prstClr>
                </a:solidFill>
                <a:latin typeface="Proxima Nova Rg"/>
              </a:rPr>
              <a:t>Visualization Tools</a:t>
            </a:r>
          </a:p>
          <a:p>
            <a:pPr marL="76198" lvl="1" indent="-76198" defTabSz="474121">
              <a:lnSpc>
                <a:spcPct val="90000"/>
              </a:lnSpc>
              <a:spcBef>
                <a:spcPct val="0"/>
              </a:spcBef>
              <a:spcAft>
                <a:spcPct val="15000"/>
              </a:spcAft>
              <a:buFontTx/>
              <a:buChar char="••"/>
            </a:pPr>
            <a:r>
              <a:rPr lang="en-US" sz="1600">
                <a:solidFill>
                  <a:prstClr val="black">
                    <a:hueOff val="0"/>
                    <a:satOff val="0"/>
                    <a:lumOff val="0"/>
                    <a:alphaOff val="0"/>
                  </a:prstClr>
                </a:solidFill>
                <a:latin typeface="Proxima Nova Rg"/>
              </a:rPr>
              <a:t>Application Systems</a:t>
            </a:r>
          </a:p>
          <a:p>
            <a:pPr marL="76198" lvl="1" indent="-76198" defTabSz="474121">
              <a:lnSpc>
                <a:spcPct val="90000"/>
              </a:lnSpc>
              <a:spcBef>
                <a:spcPct val="0"/>
              </a:spcBef>
              <a:spcAft>
                <a:spcPct val="15000"/>
              </a:spcAft>
              <a:buFontTx/>
              <a:buChar char="••"/>
            </a:pPr>
            <a:r>
              <a:rPr lang="en-US" sz="1600">
                <a:solidFill>
                  <a:prstClr val="black">
                    <a:hueOff val="0"/>
                    <a:satOff val="0"/>
                    <a:lumOff val="0"/>
                    <a:alphaOff val="0"/>
                  </a:prstClr>
                </a:solidFill>
                <a:latin typeface="Proxima Nova Rg"/>
              </a:rPr>
              <a:t>Analytical Tools (Big Data)</a:t>
            </a:r>
          </a:p>
          <a:p>
            <a:pPr marL="76198" lvl="1" indent="-76198" defTabSz="474121">
              <a:lnSpc>
                <a:spcPct val="90000"/>
              </a:lnSpc>
              <a:spcBef>
                <a:spcPct val="0"/>
              </a:spcBef>
              <a:spcAft>
                <a:spcPct val="15000"/>
              </a:spcAft>
              <a:buFontTx/>
              <a:buChar char="••"/>
            </a:pPr>
            <a:r>
              <a:rPr lang="en-US" sz="1600">
                <a:solidFill>
                  <a:prstClr val="black">
                    <a:hueOff val="0"/>
                    <a:satOff val="0"/>
                    <a:lumOff val="0"/>
                    <a:alphaOff val="0"/>
                  </a:prstClr>
                </a:solidFill>
                <a:latin typeface="Proxima Nova Rg"/>
              </a:rPr>
              <a:t>Reporting Tools</a:t>
            </a:r>
          </a:p>
        </p:txBody>
      </p:sp>
      <p:sp>
        <p:nvSpPr>
          <p:cNvPr id="9" name="Freeform 8"/>
          <p:cNvSpPr/>
          <p:nvPr/>
        </p:nvSpPr>
        <p:spPr>
          <a:xfrm>
            <a:off x="1303757" y="1978521"/>
            <a:ext cx="2581394" cy="1015107"/>
          </a:xfrm>
          <a:custGeom>
            <a:avLst/>
            <a:gdLst>
              <a:gd name="connsiteX0" fmla="*/ 0 w 2547884"/>
              <a:gd name="connsiteY0" fmla="*/ 126891 h 761330"/>
              <a:gd name="connsiteX1" fmla="*/ 126891 w 2547884"/>
              <a:gd name="connsiteY1" fmla="*/ 0 h 761330"/>
              <a:gd name="connsiteX2" fmla="*/ 2420993 w 2547884"/>
              <a:gd name="connsiteY2" fmla="*/ 0 h 761330"/>
              <a:gd name="connsiteX3" fmla="*/ 2547884 w 2547884"/>
              <a:gd name="connsiteY3" fmla="*/ 126891 h 761330"/>
              <a:gd name="connsiteX4" fmla="*/ 2547884 w 2547884"/>
              <a:gd name="connsiteY4" fmla="*/ 634439 h 761330"/>
              <a:gd name="connsiteX5" fmla="*/ 2420993 w 2547884"/>
              <a:gd name="connsiteY5" fmla="*/ 761330 h 761330"/>
              <a:gd name="connsiteX6" fmla="*/ 126891 w 2547884"/>
              <a:gd name="connsiteY6" fmla="*/ 761330 h 761330"/>
              <a:gd name="connsiteX7" fmla="*/ 0 w 2547884"/>
              <a:gd name="connsiteY7" fmla="*/ 634439 h 761330"/>
              <a:gd name="connsiteX8" fmla="*/ 0 w 2547884"/>
              <a:gd name="connsiteY8" fmla="*/ 126891 h 76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7884" h="761330">
                <a:moveTo>
                  <a:pt x="0" y="126891"/>
                </a:moveTo>
                <a:cubicBezTo>
                  <a:pt x="0" y="56811"/>
                  <a:pt x="56811" y="0"/>
                  <a:pt x="126891" y="0"/>
                </a:cubicBezTo>
                <a:lnTo>
                  <a:pt x="2420993" y="0"/>
                </a:lnTo>
                <a:cubicBezTo>
                  <a:pt x="2491073" y="0"/>
                  <a:pt x="2547884" y="56811"/>
                  <a:pt x="2547884" y="126891"/>
                </a:cubicBezTo>
                <a:lnTo>
                  <a:pt x="2547884" y="634439"/>
                </a:lnTo>
                <a:cubicBezTo>
                  <a:pt x="2547884" y="704519"/>
                  <a:pt x="2491073" y="761330"/>
                  <a:pt x="2420993" y="761330"/>
                </a:cubicBezTo>
                <a:lnTo>
                  <a:pt x="126891" y="761330"/>
                </a:lnTo>
                <a:cubicBezTo>
                  <a:pt x="56811" y="761330"/>
                  <a:pt x="0" y="704519"/>
                  <a:pt x="0" y="634439"/>
                </a:cubicBezTo>
                <a:lnTo>
                  <a:pt x="0" y="1268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313" tIns="105433" rIns="161313" bIns="105433" numCol="1" spcCol="1270" anchor="ctr" anchorCtr="0">
            <a:noAutofit/>
          </a:bodyPr>
          <a:lstStyle/>
          <a:p>
            <a:pPr algn="ctr" defTabSz="1303834">
              <a:lnSpc>
                <a:spcPct val="90000"/>
              </a:lnSpc>
              <a:spcBef>
                <a:spcPct val="0"/>
              </a:spcBef>
              <a:spcAft>
                <a:spcPct val="35000"/>
              </a:spcAft>
            </a:pPr>
            <a:r>
              <a:rPr lang="en-US" sz="2933">
                <a:solidFill>
                  <a:prstClr val="white"/>
                </a:solidFill>
                <a:latin typeface="Proxima Nova Rg"/>
              </a:rPr>
              <a:t>Tools / Applications</a:t>
            </a:r>
          </a:p>
        </p:txBody>
      </p:sp>
      <p:sp>
        <p:nvSpPr>
          <p:cNvPr id="10" name="Freeform 9"/>
          <p:cNvSpPr/>
          <p:nvPr/>
        </p:nvSpPr>
        <p:spPr>
          <a:xfrm>
            <a:off x="3885150" y="3145895"/>
            <a:ext cx="6604013" cy="812087"/>
          </a:xfrm>
          <a:custGeom>
            <a:avLst/>
            <a:gdLst>
              <a:gd name="connsiteX0" fmla="*/ 101513 w 609064"/>
              <a:gd name="connsiteY0" fmla="*/ 0 h 4529571"/>
              <a:gd name="connsiteX1" fmla="*/ 507551 w 609064"/>
              <a:gd name="connsiteY1" fmla="*/ 0 h 4529571"/>
              <a:gd name="connsiteX2" fmla="*/ 609064 w 609064"/>
              <a:gd name="connsiteY2" fmla="*/ 101513 h 4529571"/>
              <a:gd name="connsiteX3" fmla="*/ 609064 w 609064"/>
              <a:gd name="connsiteY3" fmla="*/ 4529571 h 4529571"/>
              <a:gd name="connsiteX4" fmla="*/ 609064 w 609064"/>
              <a:gd name="connsiteY4" fmla="*/ 4529571 h 4529571"/>
              <a:gd name="connsiteX5" fmla="*/ 0 w 609064"/>
              <a:gd name="connsiteY5" fmla="*/ 4529571 h 4529571"/>
              <a:gd name="connsiteX6" fmla="*/ 0 w 609064"/>
              <a:gd name="connsiteY6" fmla="*/ 4529571 h 4529571"/>
              <a:gd name="connsiteX7" fmla="*/ 0 w 609064"/>
              <a:gd name="connsiteY7" fmla="*/ 101513 h 4529571"/>
              <a:gd name="connsiteX8" fmla="*/ 101513 w 609064"/>
              <a:gd name="connsiteY8" fmla="*/ 0 h 452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064" h="4529571">
                <a:moveTo>
                  <a:pt x="609064" y="754948"/>
                </a:moveTo>
                <a:lnTo>
                  <a:pt x="609064" y="3774623"/>
                </a:lnTo>
                <a:cubicBezTo>
                  <a:pt x="609064" y="4191566"/>
                  <a:pt x="602953" y="4529567"/>
                  <a:pt x="595414" y="4529567"/>
                </a:cubicBezTo>
                <a:lnTo>
                  <a:pt x="0" y="4529567"/>
                </a:lnTo>
                <a:lnTo>
                  <a:pt x="0" y="4529567"/>
                </a:lnTo>
                <a:lnTo>
                  <a:pt x="0" y="4"/>
                </a:lnTo>
                <a:lnTo>
                  <a:pt x="0" y="4"/>
                </a:lnTo>
                <a:lnTo>
                  <a:pt x="595414" y="4"/>
                </a:lnTo>
                <a:cubicBezTo>
                  <a:pt x="602953" y="4"/>
                  <a:pt x="609064" y="338005"/>
                  <a:pt x="609064" y="754948"/>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41" tIns="59963" rIns="80283" bIns="59964" numCol="2" spcCol="1270" anchor="ctr" anchorCtr="0">
            <a:noAutofit/>
          </a:bodyPr>
          <a:lstStyle/>
          <a:p>
            <a:pPr marL="76198" lvl="1" indent="-76198" defTabSz="474121">
              <a:lnSpc>
                <a:spcPct val="90000"/>
              </a:lnSpc>
              <a:spcBef>
                <a:spcPct val="0"/>
              </a:spcBef>
              <a:spcAft>
                <a:spcPct val="15000"/>
              </a:spcAft>
              <a:buFontTx/>
              <a:buChar char="••"/>
            </a:pPr>
            <a:r>
              <a:rPr lang="en-US" sz="1600">
                <a:solidFill>
                  <a:prstClr val="black">
                    <a:hueOff val="0"/>
                    <a:satOff val="0"/>
                    <a:lumOff val="0"/>
                    <a:alphaOff val="0"/>
                  </a:prstClr>
                </a:solidFill>
                <a:latin typeface="Proxima Nova Rg"/>
              </a:rPr>
              <a:t>Data Collection / </a:t>
            </a:r>
            <a:r>
              <a:rPr lang="en-US" sz="1600" err="1">
                <a:solidFill>
                  <a:prstClr val="black">
                    <a:hueOff val="0"/>
                    <a:satOff val="0"/>
                    <a:lumOff val="0"/>
                    <a:alphaOff val="0"/>
                  </a:prstClr>
                </a:solidFill>
                <a:latin typeface="Proxima Nova Rg"/>
              </a:rPr>
              <a:t>Historization</a:t>
            </a:r>
            <a:endParaRPr lang="en-US" sz="1600">
              <a:solidFill>
                <a:prstClr val="black">
                  <a:hueOff val="0"/>
                  <a:satOff val="0"/>
                  <a:lumOff val="0"/>
                  <a:alphaOff val="0"/>
                </a:prstClr>
              </a:solidFill>
              <a:latin typeface="Proxima Nova Rg"/>
            </a:endParaRPr>
          </a:p>
          <a:p>
            <a:pPr marL="76198" lvl="1" indent="-76198" defTabSz="474121">
              <a:lnSpc>
                <a:spcPct val="90000"/>
              </a:lnSpc>
              <a:spcBef>
                <a:spcPct val="0"/>
              </a:spcBef>
              <a:spcAft>
                <a:spcPct val="15000"/>
              </a:spcAft>
              <a:buFontTx/>
              <a:buChar char="••"/>
            </a:pPr>
            <a:endParaRPr lang="en-US" sz="1600">
              <a:solidFill>
                <a:prstClr val="black">
                  <a:hueOff val="0"/>
                  <a:satOff val="0"/>
                  <a:lumOff val="0"/>
                  <a:alphaOff val="0"/>
                </a:prstClr>
              </a:solidFill>
              <a:latin typeface="Proxima Nova Rg"/>
            </a:endParaRPr>
          </a:p>
          <a:p>
            <a:pPr marL="76198" lvl="1" indent="-76198" defTabSz="474121">
              <a:lnSpc>
                <a:spcPct val="90000"/>
              </a:lnSpc>
              <a:spcBef>
                <a:spcPct val="0"/>
              </a:spcBef>
              <a:spcAft>
                <a:spcPct val="15000"/>
              </a:spcAft>
              <a:buFontTx/>
              <a:buChar char="••"/>
            </a:pPr>
            <a:r>
              <a:rPr lang="en-US" sz="1600">
                <a:solidFill>
                  <a:prstClr val="black">
                    <a:hueOff val="0"/>
                    <a:satOff val="0"/>
                    <a:lumOff val="0"/>
                    <a:alphaOff val="0"/>
                  </a:prstClr>
                </a:solidFill>
                <a:latin typeface="Proxima Nova Rg"/>
              </a:rPr>
              <a:t>Data Standardization / Enterprise Normalization</a:t>
            </a:r>
          </a:p>
          <a:p>
            <a:pPr marL="76198" lvl="1" indent="-76198" defTabSz="474121">
              <a:lnSpc>
                <a:spcPct val="90000"/>
              </a:lnSpc>
              <a:spcBef>
                <a:spcPct val="0"/>
              </a:spcBef>
              <a:spcAft>
                <a:spcPct val="15000"/>
              </a:spcAft>
              <a:buFontTx/>
              <a:buChar char="••"/>
            </a:pPr>
            <a:r>
              <a:rPr lang="en-US" sz="1600">
                <a:solidFill>
                  <a:prstClr val="black">
                    <a:hueOff val="0"/>
                    <a:satOff val="0"/>
                    <a:lumOff val="0"/>
                    <a:alphaOff val="0"/>
                  </a:prstClr>
                </a:solidFill>
                <a:latin typeface="Proxima Nova Rg"/>
              </a:rPr>
              <a:t>Calculations / Rollup / Aggregation</a:t>
            </a:r>
          </a:p>
        </p:txBody>
      </p:sp>
      <p:sp>
        <p:nvSpPr>
          <p:cNvPr id="11" name="Freeform 10"/>
          <p:cNvSpPr/>
          <p:nvPr/>
        </p:nvSpPr>
        <p:spPr>
          <a:xfrm>
            <a:off x="1303757" y="3044383"/>
            <a:ext cx="2581394" cy="1015107"/>
          </a:xfrm>
          <a:custGeom>
            <a:avLst/>
            <a:gdLst>
              <a:gd name="connsiteX0" fmla="*/ 0 w 2547884"/>
              <a:gd name="connsiteY0" fmla="*/ 126891 h 761330"/>
              <a:gd name="connsiteX1" fmla="*/ 126891 w 2547884"/>
              <a:gd name="connsiteY1" fmla="*/ 0 h 761330"/>
              <a:gd name="connsiteX2" fmla="*/ 2420993 w 2547884"/>
              <a:gd name="connsiteY2" fmla="*/ 0 h 761330"/>
              <a:gd name="connsiteX3" fmla="*/ 2547884 w 2547884"/>
              <a:gd name="connsiteY3" fmla="*/ 126891 h 761330"/>
              <a:gd name="connsiteX4" fmla="*/ 2547884 w 2547884"/>
              <a:gd name="connsiteY4" fmla="*/ 634439 h 761330"/>
              <a:gd name="connsiteX5" fmla="*/ 2420993 w 2547884"/>
              <a:gd name="connsiteY5" fmla="*/ 761330 h 761330"/>
              <a:gd name="connsiteX6" fmla="*/ 126891 w 2547884"/>
              <a:gd name="connsiteY6" fmla="*/ 761330 h 761330"/>
              <a:gd name="connsiteX7" fmla="*/ 0 w 2547884"/>
              <a:gd name="connsiteY7" fmla="*/ 634439 h 761330"/>
              <a:gd name="connsiteX8" fmla="*/ 0 w 2547884"/>
              <a:gd name="connsiteY8" fmla="*/ 126891 h 76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7884" h="761330">
                <a:moveTo>
                  <a:pt x="0" y="126891"/>
                </a:moveTo>
                <a:cubicBezTo>
                  <a:pt x="0" y="56811"/>
                  <a:pt x="56811" y="0"/>
                  <a:pt x="126891" y="0"/>
                </a:cubicBezTo>
                <a:lnTo>
                  <a:pt x="2420993" y="0"/>
                </a:lnTo>
                <a:cubicBezTo>
                  <a:pt x="2491073" y="0"/>
                  <a:pt x="2547884" y="56811"/>
                  <a:pt x="2547884" y="126891"/>
                </a:cubicBezTo>
                <a:lnTo>
                  <a:pt x="2547884" y="634439"/>
                </a:lnTo>
                <a:cubicBezTo>
                  <a:pt x="2547884" y="704519"/>
                  <a:pt x="2491073" y="761330"/>
                  <a:pt x="2420993" y="761330"/>
                </a:cubicBezTo>
                <a:lnTo>
                  <a:pt x="126891" y="761330"/>
                </a:lnTo>
                <a:cubicBezTo>
                  <a:pt x="56811" y="761330"/>
                  <a:pt x="0" y="704519"/>
                  <a:pt x="0" y="634439"/>
                </a:cubicBezTo>
                <a:lnTo>
                  <a:pt x="0" y="1268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313" tIns="105433" rIns="161313" bIns="105433" numCol="1" spcCol="1270" anchor="ctr" anchorCtr="0">
            <a:noAutofit/>
          </a:bodyPr>
          <a:lstStyle/>
          <a:p>
            <a:pPr algn="ctr" defTabSz="1303834">
              <a:lnSpc>
                <a:spcPct val="90000"/>
              </a:lnSpc>
              <a:spcBef>
                <a:spcPct val="0"/>
              </a:spcBef>
              <a:spcAft>
                <a:spcPct val="35000"/>
              </a:spcAft>
            </a:pPr>
            <a:r>
              <a:rPr lang="en-US" sz="2933">
                <a:solidFill>
                  <a:prstClr val="white"/>
                </a:solidFill>
                <a:latin typeface="Proxima Nova Rg"/>
              </a:rPr>
              <a:t>Data Infrastructure</a:t>
            </a:r>
          </a:p>
        </p:txBody>
      </p:sp>
      <p:sp>
        <p:nvSpPr>
          <p:cNvPr id="12" name="Freeform 11"/>
          <p:cNvSpPr/>
          <p:nvPr/>
        </p:nvSpPr>
        <p:spPr>
          <a:xfrm>
            <a:off x="3885150" y="4211755"/>
            <a:ext cx="6604013" cy="812087"/>
          </a:xfrm>
          <a:custGeom>
            <a:avLst/>
            <a:gdLst>
              <a:gd name="connsiteX0" fmla="*/ 101513 w 609064"/>
              <a:gd name="connsiteY0" fmla="*/ 0 h 4529571"/>
              <a:gd name="connsiteX1" fmla="*/ 507551 w 609064"/>
              <a:gd name="connsiteY1" fmla="*/ 0 h 4529571"/>
              <a:gd name="connsiteX2" fmla="*/ 609064 w 609064"/>
              <a:gd name="connsiteY2" fmla="*/ 101513 h 4529571"/>
              <a:gd name="connsiteX3" fmla="*/ 609064 w 609064"/>
              <a:gd name="connsiteY3" fmla="*/ 4529571 h 4529571"/>
              <a:gd name="connsiteX4" fmla="*/ 609064 w 609064"/>
              <a:gd name="connsiteY4" fmla="*/ 4529571 h 4529571"/>
              <a:gd name="connsiteX5" fmla="*/ 0 w 609064"/>
              <a:gd name="connsiteY5" fmla="*/ 4529571 h 4529571"/>
              <a:gd name="connsiteX6" fmla="*/ 0 w 609064"/>
              <a:gd name="connsiteY6" fmla="*/ 4529571 h 4529571"/>
              <a:gd name="connsiteX7" fmla="*/ 0 w 609064"/>
              <a:gd name="connsiteY7" fmla="*/ 101513 h 4529571"/>
              <a:gd name="connsiteX8" fmla="*/ 101513 w 609064"/>
              <a:gd name="connsiteY8" fmla="*/ 0 h 452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064" h="4529571">
                <a:moveTo>
                  <a:pt x="609064" y="754948"/>
                </a:moveTo>
                <a:lnTo>
                  <a:pt x="609064" y="3774623"/>
                </a:lnTo>
                <a:cubicBezTo>
                  <a:pt x="609064" y="4191566"/>
                  <a:pt x="602953" y="4529567"/>
                  <a:pt x="595414" y="4529567"/>
                </a:cubicBezTo>
                <a:lnTo>
                  <a:pt x="0" y="4529567"/>
                </a:lnTo>
                <a:lnTo>
                  <a:pt x="0" y="4529567"/>
                </a:lnTo>
                <a:lnTo>
                  <a:pt x="0" y="4"/>
                </a:lnTo>
                <a:lnTo>
                  <a:pt x="0" y="4"/>
                </a:lnTo>
                <a:lnTo>
                  <a:pt x="595414" y="4"/>
                </a:lnTo>
                <a:cubicBezTo>
                  <a:pt x="602953" y="4"/>
                  <a:pt x="609064" y="338005"/>
                  <a:pt x="609064" y="754948"/>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41" tIns="59963" rIns="80283" bIns="59964" numCol="2" spcCol="1270" anchor="ctr" anchorCtr="0">
            <a:noAutofit/>
          </a:bodyPr>
          <a:lstStyle/>
          <a:p>
            <a:pPr marL="76198" lvl="1" indent="-76198" defTabSz="474121">
              <a:lnSpc>
                <a:spcPct val="90000"/>
              </a:lnSpc>
              <a:spcBef>
                <a:spcPct val="0"/>
              </a:spcBef>
              <a:spcAft>
                <a:spcPct val="15000"/>
              </a:spcAft>
              <a:buFontTx/>
              <a:buChar char="••"/>
            </a:pPr>
            <a:r>
              <a:rPr lang="en-US" sz="1600">
                <a:solidFill>
                  <a:prstClr val="black">
                    <a:hueOff val="0"/>
                    <a:satOff val="0"/>
                    <a:lumOff val="0"/>
                    <a:alphaOff val="0"/>
                  </a:prstClr>
                </a:solidFill>
                <a:latin typeface="Proxima Nova Rg"/>
              </a:rPr>
              <a:t>Ethernet TCPIP / Proprietary</a:t>
            </a:r>
          </a:p>
          <a:p>
            <a:pPr marL="76198" lvl="1" indent="-76198" defTabSz="474121">
              <a:lnSpc>
                <a:spcPct val="90000"/>
              </a:lnSpc>
              <a:spcBef>
                <a:spcPct val="0"/>
              </a:spcBef>
              <a:spcAft>
                <a:spcPct val="15000"/>
              </a:spcAft>
              <a:buFontTx/>
              <a:buChar char="••"/>
            </a:pPr>
            <a:r>
              <a:rPr lang="en-US" sz="1600">
                <a:solidFill>
                  <a:prstClr val="black">
                    <a:hueOff val="0"/>
                    <a:satOff val="0"/>
                    <a:lumOff val="0"/>
                    <a:alphaOff val="0"/>
                  </a:prstClr>
                </a:solidFill>
                <a:latin typeface="Proxima Nova Rg"/>
              </a:rPr>
              <a:t>Wired / </a:t>
            </a:r>
            <a:r>
              <a:rPr lang="en-US" sz="1600" err="1">
                <a:solidFill>
                  <a:prstClr val="black">
                    <a:hueOff val="0"/>
                    <a:satOff val="0"/>
                    <a:lumOff val="0"/>
                    <a:alphaOff val="0"/>
                  </a:prstClr>
                </a:solidFill>
                <a:latin typeface="Proxima Nova Rg"/>
              </a:rPr>
              <a:t>Wifi</a:t>
            </a:r>
            <a:r>
              <a:rPr lang="en-US" sz="1600">
                <a:solidFill>
                  <a:prstClr val="black">
                    <a:hueOff val="0"/>
                    <a:satOff val="0"/>
                    <a:lumOff val="0"/>
                    <a:alphaOff val="0"/>
                  </a:prstClr>
                </a:solidFill>
                <a:latin typeface="Proxima Nova Rg"/>
              </a:rPr>
              <a:t> / Cellular</a:t>
            </a:r>
          </a:p>
        </p:txBody>
      </p:sp>
      <p:sp>
        <p:nvSpPr>
          <p:cNvPr id="13" name="Freeform 12"/>
          <p:cNvSpPr/>
          <p:nvPr/>
        </p:nvSpPr>
        <p:spPr>
          <a:xfrm>
            <a:off x="1303757" y="4110245"/>
            <a:ext cx="2581394" cy="1015107"/>
          </a:xfrm>
          <a:custGeom>
            <a:avLst/>
            <a:gdLst>
              <a:gd name="connsiteX0" fmla="*/ 0 w 2547884"/>
              <a:gd name="connsiteY0" fmla="*/ 126891 h 761330"/>
              <a:gd name="connsiteX1" fmla="*/ 126891 w 2547884"/>
              <a:gd name="connsiteY1" fmla="*/ 0 h 761330"/>
              <a:gd name="connsiteX2" fmla="*/ 2420993 w 2547884"/>
              <a:gd name="connsiteY2" fmla="*/ 0 h 761330"/>
              <a:gd name="connsiteX3" fmla="*/ 2547884 w 2547884"/>
              <a:gd name="connsiteY3" fmla="*/ 126891 h 761330"/>
              <a:gd name="connsiteX4" fmla="*/ 2547884 w 2547884"/>
              <a:gd name="connsiteY4" fmla="*/ 634439 h 761330"/>
              <a:gd name="connsiteX5" fmla="*/ 2420993 w 2547884"/>
              <a:gd name="connsiteY5" fmla="*/ 761330 h 761330"/>
              <a:gd name="connsiteX6" fmla="*/ 126891 w 2547884"/>
              <a:gd name="connsiteY6" fmla="*/ 761330 h 761330"/>
              <a:gd name="connsiteX7" fmla="*/ 0 w 2547884"/>
              <a:gd name="connsiteY7" fmla="*/ 634439 h 761330"/>
              <a:gd name="connsiteX8" fmla="*/ 0 w 2547884"/>
              <a:gd name="connsiteY8" fmla="*/ 126891 h 76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7884" h="761330">
                <a:moveTo>
                  <a:pt x="0" y="126891"/>
                </a:moveTo>
                <a:cubicBezTo>
                  <a:pt x="0" y="56811"/>
                  <a:pt x="56811" y="0"/>
                  <a:pt x="126891" y="0"/>
                </a:cubicBezTo>
                <a:lnTo>
                  <a:pt x="2420993" y="0"/>
                </a:lnTo>
                <a:cubicBezTo>
                  <a:pt x="2491073" y="0"/>
                  <a:pt x="2547884" y="56811"/>
                  <a:pt x="2547884" y="126891"/>
                </a:cubicBezTo>
                <a:lnTo>
                  <a:pt x="2547884" y="634439"/>
                </a:lnTo>
                <a:cubicBezTo>
                  <a:pt x="2547884" y="704519"/>
                  <a:pt x="2491073" y="761330"/>
                  <a:pt x="2420993" y="761330"/>
                </a:cubicBezTo>
                <a:lnTo>
                  <a:pt x="126891" y="761330"/>
                </a:lnTo>
                <a:cubicBezTo>
                  <a:pt x="56811" y="761330"/>
                  <a:pt x="0" y="704519"/>
                  <a:pt x="0" y="634439"/>
                </a:cubicBezTo>
                <a:lnTo>
                  <a:pt x="0" y="1268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313" tIns="105433" rIns="161313" bIns="105433" numCol="1" spcCol="1270" anchor="ctr" anchorCtr="0">
            <a:noAutofit/>
          </a:bodyPr>
          <a:lstStyle/>
          <a:p>
            <a:pPr algn="ctr" defTabSz="1303834">
              <a:lnSpc>
                <a:spcPct val="90000"/>
              </a:lnSpc>
              <a:spcBef>
                <a:spcPct val="0"/>
              </a:spcBef>
              <a:spcAft>
                <a:spcPct val="35000"/>
              </a:spcAft>
            </a:pPr>
            <a:r>
              <a:rPr lang="en-US" sz="2933">
                <a:solidFill>
                  <a:prstClr val="white"/>
                </a:solidFill>
                <a:latin typeface="Proxima Nova Rg"/>
              </a:rPr>
              <a:t>Network Connectivity</a:t>
            </a:r>
          </a:p>
        </p:txBody>
      </p:sp>
      <p:sp>
        <p:nvSpPr>
          <p:cNvPr id="14" name="Freeform 13"/>
          <p:cNvSpPr/>
          <p:nvPr/>
        </p:nvSpPr>
        <p:spPr>
          <a:xfrm>
            <a:off x="3885150" y="5277618"/>
            <a:ext cx="6604013" cy="812087"/>
          </a:xfrm>
          <a:custGeom>
            <a:avLst/>
            <a:gdLst>
              <a:gd name="connsiteX0" fmla="*/ 101513 w 609064"/>
              <a:gd name="connsiteY0" fmla="*/ 0 h 4529571"/>
              <a:gd name="connsiteX1" fmla="*/ 507551 w 609064"/>
              <a:gd name="connsiteY1" fmla="*/ 0 h 4529571"/>
              <a:gd name="connsiteX2" fmla="*/ 609064 w 609064"/>
              <a:gd name="connsiteY2" fmla="*/ 101513 h 4529571"/>
              <a:gd name="connsiteX3" fmla="*/ 609064 w 609064"/>
              <a:gd name="connsiteY3" fmla="*/ 4529571 h 4529571"/>
              <a:gd name="connsiteX4" fmla="*/ 609064 w 609064"/>
              <a:gd name="connsiteY4" fmla="*/ 4529571 h 4529571"/>
              <a:gd name="connsiteX5" fmla="*/ 0 w 609064"/>
              <a:gd name="connsiteY5" fmla="*/ 4529571 h 4529571"/>
              <a:gd name="connsiteX6" fmla="*/ 0 w 609064"/>
              <a:gd name="connsiteY6" fmla="*/ 4529571 h 4529571"/>
              <a:gd name="connsiteX7" fmla="*/ 0 w 609064"/>
              <a:gd name="connsiteY7" fmla="*/ 101513 h 4529571"/>
              <a:gd name="connsiteX8" fmla="*/ 101513 w 609064"/>
              <a:gd name="connsiteY8" fmla="*/ 0 h 452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064" h="4529571">
                <a:moveTo>
                  <a:pt x="609064" y="754948"/>
                </a:moveTo>
                <a:lnTo>
                  <a:pt x="609064" y="3774623"/>
                </a:lnTo>
                <a:cubicBezTo>
                  <a:pt x="609064" y="4191566"/>
                  <a:pt x="602953" y="4529567"/>
                  <a:pt x="595414" y="4529567"/>
                </a:cubicBezTo>
                <a:lnTo>
                  <a:pt x="0" y="4529567"/>
                </a:lnTo>
                <a:lnTo>
                  <a:pt x="0" y="4529567"/>
                </a:lnTo>
                <a:lnTo>
                  <a:pt x="0" y="4"/>
                </a:lnTo>
                <a:lnTo>
                  <a:pt x="0" y="4"/>
                </a:lnTo>
                <a:lnTo>
                  <a:pt x="595414" y="4"/>
                </a:lnTo>
                <a:cubicBezTo>
                  <a:pt x="602953" y="4"/>
                  <a:pt x="609064" y="338005"/>
                  <a:pt x="609064" y="754948"/>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41" tIns="59963" rIns="80283" bIns="59964" numCol="2" spcCol="1270" anchor="ctr" anchorCtr="0">
            <a:noAutofit/>
          </a:bodyPr>
          <a:lstStyle/>
          <a:p>
            <a:pPr marL="76198" lvl="1" indent="-76198" defTabSz="474121">
              <a:lnSpc>
                <a:spcPct val="90000"/>
              </a:lnSpc>
              <a:spcBef>
                <a:spcPct val="0"/>
              </a:spcBef>
              <a:spcAft>
                <a:spcPct val="15000"/>
              </a:spcAft>
              <a:buFontTx/>
              <a:buChar char="••"/>
            </a:pPr>
            <a:r>
              <a:rPr lang="en-US" sz="1600" err="1">
                <a:solidFill>
                  <a:prstClr val="black">
                    <a:hueOff val="0"/>
                    <a:satOff val="0"/>
                    <a:lumOff val="0"/>
                    <a:alphaOff val="0"/>
                  </a:prstClr>
                </a:solidFill>
                <a:latin typeface="Proxima Nova Rg"/>
              </a:rPr>
              <a:t>IoT</a:t>
            </a:r>
            <a:r>
              <a:rPr lang="en-US" sz="1600">
                <a:solidFill>
                  <a:prstClr val="black">
                    <a:hueOff val="0"/>
                    <a:satOff val="0"/>
                    <a:lumOff val="0"/>
                    <a:alphaOff val="0"/>
                  </a:prstClr>
                </a:solidFill>
                <a:latin typeface="Proxima Nova Rg"/>
              </a:rPr>
              <a:t> / </a:t>
            </a:r>
            <a:r>
              <a:rPr lang="en-US" sz="1600" err="1">
                <a:solidFill>
                  <a:prstClr val="black">
                    <a:hueOff val="0"/>
                    <a:satOff val="0"/>
                    <a:lumOff val="0"/>
                    <a:alphaOff val="0"/>
                  </a:prstClr>
                </a:solidFill>
                <a:latin typeface="Proxima Nova Rg"/>
              </a:rPr>
              <a:t>IIoT</a:t>
            </a:r>
            <a:r>
              <a:rPr lang="en-US" sz="1600">
                <a:solidFill>
                  <a:prstClr val="black">
                    <a:hueOff val="0"/>
                    <a:satOff val="0"/>
                    <a:lumOff val="0"/>
                    <a:alphaOff val="0"/>
                  </a:prstClr>
                </a:solidFill>
                <a:latin typeface="Proxima Nova Rg"/>
              </a:rPr>
              <a:t> Sensors</a:t>
            </a:r>
          </a:p>
          <a:p>
            <a:pPr marL="76198" lvl="1" indent="-76198" defTabSz="474121">
              <a:lnSpc>
                <a:spcPct val="90000"/>
              </a:lnSpc>
              <a:spcBef>
                <a:spcPct val="0"/>
              </a:spcBef>
              <a:spcAft>
                <a:spcPct val="15000"/>
              </a:spcAft>
              <a:buFontTx/>
              <a:buChar char="••"/>
            </a:pPr>
            <a:r>
              <a:rPr lang="en-US" sz="1600">
                <a:solidFill>
                  <a:prstClr val="black">
                    <a:hueOff val="0"/>
                    <a:satOff val="0"/>
                    <a:lumOff val="0"/>
                    <a:alphaOff val="0"/>
                  </a:prstClr>
                </a:solidFill>
                <a:latin typeface="Proxima Nova Rg"/>
              </a:rPr>
              <a:t>Transactional Databases</a:t>
            </a:r>
          </a:p>
          <a:p>
            <a:pPr marL="76198" lvl="1" indent="-76198" defTabSz="474121">
              <a:lnSpc>
                <a:spcPct val="90000"/>
              </a:lnSpc>
              <a:spcBef>
                <a:spcPct val="0"/>
              </a:spcBef>
              <a:spcAft>
                <a:spcPct val="15000"/>
              </a:spcAft>
              <a:buFontTx/>
              <a:buChar char="••"/>
            </a:pPr>
            <a:r>
              <a:rPr lang="en-US" sz="1600">
                <a:solidFill>
                  <a:prstClr val="black">
                    <a:hueOff val="0"/>
                    <a:satOff val="0"/>
                    <a:lumOff val="0"/>
                    <a:alphaOff val="0"/>
                  </a:prstClr>
                </a:solidFill>
                <a:latin typeface="Proxima Nova Rg"/>
              </a:rPr>
              <a:t>Calibration</a:t>
            </a:r>
          </a:p>
        </p:txBody>
      </p:sp>
      <p:sp>
        <p:nvSpPr>
          <p:cNvPr id="15" name="Freeform 14"/>
          <p:cNvSpPr/>
          <p:nvPr/>
        </p:nvSpPr>
        <p:spPr>
          <a:xfrm>
            <a:off x="1303757" y="5176108"/>
            <a:ext cx="2581394" cy="1015107"/>
          </a:xfrm>
          <a:custGeom>
            <a:avLst/>
            <a:gdLst>
              <a:gd name="connsiteX0" fmla="*/ 0 w 2547884"/>
              <a:gd name="connsiteY0" fmla="*/ 126891 h 761330"/>
              <a:gd name="connsiteX1" fmla="*/ 126891 w 2547884"/>
              <a:gd name="connsiteY1" fmla="*/ 0 h 761330"/>
              <a:gd name="connsiteX2" fmla="*/ 2420993 w 2547884"/>
              <a:gd name="connsiteY2" fmla="*/ 0 h 761330"/>
              <a:gd name="connsiteX3" fmla="*/ 2547884 w 2547884"/>
              <a:gd name="connsiteY3" fmla="*/ 126891 h 761330"/>
              <a:gd name="connsiteX4" fmla="*/ 2547884 w 2547884"/>
              <a:gd name="connsiteY4" fmla="*/ 634439 h 761330"/>
              <a:gd name="connsiteX5" fmla="*/ 2420993 w 2547884"/>
              <a:gd name="connsiteY5" fmla="*/ 761330 h 761330"/>
              <a:gd name="connsiteX6" fmla="*/ 126891 w 2547884"/>
              <a:gd name="connsiteY6" fmla="*/ 761330 h 761330"/>
              <a:gd name="connsiteX7" fmla="*/ 0 w 2547884"/>
              <a:gd name="connsiteY7" fmla="*/ 634439 h 761330"/>
              <a:gd name="connsiteX8" fmla="*/ 0 w 2547884"/>
              <a:gd name="connsiteY8" fmla="*/ 126891 h 76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7884" h="761330">
                <a:moveTo>
                  <a:pt x="0" y="126891"/>
                </a:moveTo>
                <a:cubicBezTo>
                  <a:pt x="0" y="56811"/>
                  <a:pt x="56811" y="0"/>
                  <a:pt x="126891" y="0"/>
                </a:cubicBezTo>
                <a:lnTo>
                  <a:pt x="2420993" y="0"/>
                </a:lnTo>
                <a:cubicBezTo>
                  <a:pt x="2491073" y="0"/>
                  <a:pt x="2547884" y="56811"/>
                  <a:pt x="2547884" y="126891"/>
                </a:cubicBezTo>
                <a:lnTo>
                  <a:pt x="2547884" y="634439"/>
                </a:lnTo>
                <a:cubicBezTo>
                  <a:pt x="2547884" y="704519"/>
                  <a:pt x="2491073" y="761330"/>
                  <a:pt x="2420993" y="761330"/>
                </a:cubicBezTo>
                <a:lnTo>
                  <a:pt x="126891" y="761330"/>
                </a:lnTo>
                <a:cubicBezTo>
                  <a:pt x="56811" y="761330"/>
                  <a:pt x="0" y="704519"/>
                  <a:pt x="0" y="634439"/>
                </a:cubicBezTo>
                <a:lnTo>
                  <a:pt x="0" y="1268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313" tIns="105433" rIns="161313" bIns="105433" numCol="1" spcCol="1270" anchor="ctr" anchorCtr="0">
            <a:noAutofit/>
          </a:bodyPr>
          <a:lstStyle/>
          <a:p>
            <a:pPr algn="ctr" defTabSz="1303834">
              <a:lnSpc>
                <a:spcPct val="90000"/>
              </a:lnSpc>
              <a:spcBef>
                <a:spcPct val="0"/>
              </a:spcBef>
              <a:spcAft>
                <a:spcPct val="35000"/>
              </a:spcAft>
            </a:pPr>
            <a:r>
              <a:rPr lang="en-US" sz="2933">
                <a:solidFill>
                  <a:prstClr val="white"/>
                </a:solidFill>
                <a:latin typeface="Proxima Nova Rg"/>
              </a:rPr>
              <a:t>Sensors / Data Sources</a:t>
            </a:r>
          </a:p>
        </p:txBody>
      </p:sp>
      <p:sp>
        <p:nvSpPr>
          <p:cNvPr id="4" name="Slide Number Placeholder 3"/>
          <p:cNvSpPr>
            <a:spLocks noGrp="1"/>
          </p:cNvSpPr>
          <p:nvPr>
            <p:ph type="sldNum" sz="quarter" idx="4294967295"/>
          </p:nvPr>
        </p:nvSpPr>
        <p:spPr>
          <a:xfrm>
            <a:off x="10440430" y="6423774"/>
            <a:ext cx="1658197" cy="365125"/>
          </a:xfrm>
          <a:prstGeom prst="rect">
            <a:avLst/>
          </a:prstGeom>
        </p:spPr>
        <p:txBody>
          <a:bodyPr/>
          <a:lstStyle/>
          <a:p>
            <a:pPr defTabSz="1219170"/>
            <a:fld id="{0D4F9E36-7025-49CB-B89D-D6B1006DBBBD}" type="slidenum">
              <a:rPr lang="en-US">
                <a:solidFill>
                  <a:prstClr val="white"/>
                </a:solidFill>
                <a:latin typeface="Proxima Nova Rg"/>
              </a:rPr>
              <a:pPr defTabSz="1219170"/>
              <a:t>12</a:t>
            </a:fld>
            <a:endParaRPr lang="en-US">
              <a:solidFill>
                <a:prstClr val="white"/>
              </a:solidFill>
              <a:latin typeface="Proxima Nova Rg"/>
            </a:endParaRPr>
          </a:p>
        </p:txBody>
      </p:sp>
      <p:grpSp>
        <p:nvGrpSpPr>
          <p:cNvPr id="20" name="Group 19"/>
          <p:cNvGrpSpPr/>
          <p:nvPr/>
        </p:nvGrpSpPr>
        <p:grpSpPr>
          <a:xfrm>
            <a:off x="10634988" y="912659"/>
            <a:ext cx="1318248" cy="4364959"/>
            <a:chOff x="8378880" y="684494"/>
            <a:chExt cx="988686" cy="3882783"/>
          </a:xfrm>
        </p:grpSpPr>
        <p:sp>
          <p:nvSpPr>
            <p:cNvPr id="21" name="Isosceles Triangle 20"/>
            <p:cNvSpPr/>
            <p:nvPr/>
          </p:nvSpPr>
          <p:spPr>
            <a:xfrm flipV="1">
              <a:off x="8534400" y="1000124"/>
              <a:ext cx="677647" cy="35671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en-US" sz="2400" b="1">
                  <a:solidFill>
                    <a:prstClr val="white"/>
                  </a:solidFill>
                  <a:latin typeface="Proxima Nova Rg"/>
                </a:rPr>
                <a:t>VALUE</a:t>
              </a:r>
            </a:p>
          </p:txBody>
        </p:sp>
        <p:sp>
          <p:nvSpPr>
            <p:cNvPr id="22" name="Isosceles Triangle 21"/>
            <p:cNvSpPr/>
            <p:nvPr/>
          </p:nvSpPr>
          <p:spPr>
            <a:xfrm>
              <a:off x="8378880" y="684494"/>
              <a:ext cx="988686" cy="3156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Proxima Nova Rg"/>
              </a:endParaRPr>
            </a:p>
          </p:txBody>
        </p:sp>
      </p:grpSp>
      <p:sp>
        <p:nvSpPr>
          <p:cNvPr id="23" name="Curved Down Arrow 22">
            <a:hlinkClick r:id="rId3" action="ppaction://hlinksldjump"/>
          </p:cNvPr>
          <p:cNvSpPr/>
          <p:nvPr/>
        </p:nvSpPr>
        <p:spPr>
          <a:xfrm rot="5400000">
            <a:off x="8835391" y="6372876"/>
            <a:ext cx="456592" cy="398304"/>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2400">
              <a:solidFill>
                <a:prstClr val="black"/>
              </a:solidFill>
              <a:latin typeface="Proxima Nova Rg"/>
            </a:endParaRPr>
          </a:p>
        </p:txBody>
      </p:sp>
      <p:sp>
        <p:nvSpPr>
          <p:cNvPr id="3" name="TextBox 2"/>
          <p:cNvSpPr txBox="1"/>
          <p:nvPr/>
        </p:nvSpPr>
        <p:spPr>
          <a:xfrm>
            <a:off x="10611501" y="5486400"/>
            <a:ext cx="1352380" cy="646331"/>
          </a:xfrm>
          <a:prstGeom prst="rect">
            <a:avLst/>
          </a:prstGeom>
          <a:noFill/>
        </p:spPr>
        <p:txBody>
          <a:bodyPr wrap="square" rtlCol="0">
            <a:spAutoFit/>
          </a:bodyPr>
          <a:lstStyle/>
          <a:p>
            <a:pPr algn="ctr"/>
            <a:r>
              <a:rPr lang="en-US" sz="3600" b="1" i="1" dirty="0" smtClean="0">
                <a:solidFill>
                  <a:schemeClr val="accent1">
                    <a:lumMod val="75000"/>
                  </a:schemeClr>
                </a:solidFill>
              </a:rPr>
              <a:t>Data</a:t>
            </a:r>
            <a:endParaRPr lang="en-US" sz="3600" b="1" i="1" dirty="0">
              <a:solidFill>
                <a:schemeClr val="accent1">
                  <a:lumMod val="75000"/>
                </a:schemeClr>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24" y="3342468"/>
            <a:ext cx="1140246" cy="418935"/>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24" y="2515093"/>
            <a:ext cx="1140246" cy="418935"/>
          </a:xfrm>
          <a:prstGeom prst="rect">
            <a:avLst/>
          </a:prstGeom>
        </p:spPr>
      </p:pic>
      <p:pic>
        <p:nvPicPr>
          <p:cNvPr id="16" name="Picture 15"/>
          <p:cNvPicPr>
            <a:picLocks noChangeAspect="1"/>
          </p:cNvPicPr>
          <p:nvPr/>
        </p:nvPicPr>
        <p:blipFill>
          <a:blip r:embed="rId5"/>
          <a:stretch>
            <a:fillRect/>
          </a:stretch>
        </p:blipFill>
        <p:spPr>
          <a:xfrm>
            <a:off x="47947" y="2010212"/>
            <a:ext cx="1245263" cy="454125"/>
          </a:xfrm>
          <a:prstGeom prst="rect">
            <a:avLst/>
          </a:prstGeom>
        </p:spPr>
      </p:pic>
      <p:pic>
        <p:nvPicPr>
          <p:cNvPr id="25" name="Picture 24"/>
          <p:cNvPicPr>
            <a:picLocks noChangeAspect="1"/>
          </p:cNvPicPr>
          <p:nvPr/>
        </p:nvPicPr>
        <p:blipFill>
          <a:blip r:embed="rId5"/>
          <a:stretch>
            <a:fillRect/>
          </a:stretch>
        </p:blipFill>
        <p:spPr>
          <a:xfrm>
            <a:off x="47946" y="5456598"/>
            <a:ext cx="1245263" cy="454125"/>
          </a:xfrm>
          <a:prstGeom prst="rect">
            <a:avLst/>
          </a:prstGeom>
        </p:spPr>
      </p:pic>
    </p:spTree>
    <p:extLst>
      <p:ext uri="{BB962C8B-B14F-4D97-AF65-F5344CB8AC3E}">
        <p14:creationId xmlns:p14="http://schemas.microsoft.com/office/powerpoint/2010/main" val="30179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68" y="-237795"/>
            <a:ext cx="10972800" cy="1143000"/>
          </a:xfrm>
        </p:spPr>
        <p:txBody>
          <a:bodyPr/>
          <a:lstStyle/>
          <a:p>
            <a:r>
              <a:rPr lang="en-US" dirty="0" smtClean="0"/>
              <a:t>Recognizing the </a:t>
            </a:r>
            <a:r>
              <a:rPr lang="en-US" dirty="0" err="1" smtClean="0"/>
              <a:t>Aegex</a:t>
            </a:r>
            <a:r>
              <a:rPr lang="en-US" dirty="0" smtClean="0"/>
              <a:t> Technology</a:t>
            </a:r>
            <a:endParaRPr lang="en-US" dirty="0"/>
          </a:p>
        </p:txBody>
      </p:sp>
      <p:sp>
        <p:nvSpPr>
          <p:cNvPr id="3" name="Content Placeholder 2"/>
          <p:cNvSpPr>
            <a:spLocks noGrp="1"/>
          </p:cNvSpPr>
          <p:nvPr>
            <p:ph idx="1"/>
          </p:nvPr>
        </p:nvSpPr>
        <p:spPr>
          <a:xfrm>
            <a:off x="609601" y="825910"/>
            <a:ext cx="8330938" cy="5415607"/>
          </a:xfrm>
        </p:spPr>
        <p:txBody>
          <a:bodyPr>
            <a:normAutofit fontScale="70000" lnSpcReduction="20000"/>
          </a:bodyPr>
          <a:lstStyle/>
          <a:p>
            <a:r>
              <a:rPr lang="en-US" dirty="0"/>
              <a:t>a</a:t>
            </a:r>
            <a:r>
              <a:rPr lang="en-US" dirty="0" smtClean="0"/>
              <a:t>egex10™ </a:t>
            </a:r>
            <a:r>
              <a:rPr lang="en-US" dirty="0"/>
              <a:t>Intrinsically Safe Tablet:</a:t>
            </a:r>
          </a:p>
          <a:p>
            <a:pPr lvl="1"/>
            <a:r>
              <a:rPr lang="en-US" dirty="0"/>
              <a:t>Windows tablet certified for UL Class I, II, III Division 1 / IECEX Zone 1 / ATEX Zone 1 hazardous areas</a:t>
            </a:r>
          </a:p>
          <a:p>
            <a:pPr lvl="1"/>
            <a:r>
              <a:rPr lang="en-US" dirty="0" err="1"/>
              <a:t>WiFi</a:t>
            </a:r>
            <a:r>
              <a:rPr lang="en-US" dirty="0"/>
              <a:t>/4G LTE</a:t>
            </a:r>
          </a:p>
          <a:p>
            <a:pPr lvl="1"/>
            <a:r>
              <a:rPr lang="en-US" dirty="0"/>
              <a:t>IP65 rugged</a:t>
            </a:r>
          </a:p>
          <a:p>
            <a:pPr lvl="1"/>
            <a:r>
              <a:rPr lang="en-US" dirty="0"/>
              <a:t>real-time data analysis</a:t>
            </a:r>
          </a:p>
          <a:p>
            <a:pPr lvl="1"/>
            <a:r>
              <a:rPr lang="en-US" dirty="0"/>
              <a:t>mobility tool for PI System - analyze data at source of collection in hazardous areas</a:t>
            </a:r>
          </a:p>
          <a:p>
            <a:r>
              <a:rPr lang="en-US" dirty="0" err="1" smtClean="0"/>
              <a:t>Aegex</a:t>
            </a:r>
            <a:r>
              <a:rPr lang="en-US" dirty="0" smtClean="0"/>
              <a:t> </a:t>
            </a:r>
            <a:r>
              <a:rPr lang="en-US" dirty="0" err="1"/>
              <a:t>IoT</a:t>
            </a:r>
            <a:r>
              <a:rPr lang="en-US" dirty="0"/>
              <a:t> Sensors:</a:t>
            </a:r>
          </a:p>
          <a:p>
            <a:pPr lvl="1"/>
            <a:r>
              <a:rPr lang="en-US" dirty="0"/>
              <a:t>intrinsically safe for hazardous areas</a:t>
            </a:r>
          </a:p>
          <a:p>
            <a:pPr lvl="1"/>
            <a:r>
              <a:rPr lang="en-US" dirty="0"/>
              <a:t>monitor hundreds of ambient conditions</a:t>
            </a:r>
          </a:p>
          <a:p>
            <a:pPr lvl="1"/>
            <a:r>
              <a:rPr lang="en-US" dirty="0"/>
              <a:t>used in conjunction with tablet to collect and analyze data </a:t>
            </a:r>
            <a:r>
              <a:rPr lang="en-US" dirty="0" smtClean="0"/>
              <a:t>onsite</a:t>
            </a:r>
          </a:p>
          <a:p>
            <a:r>
              <a:rPr lang="en-US" dirty="0" err="1"/>
              <a:t>OSIsoft+Aegex</a:t>
            </a:r>
            <a:r>
              <a:rPr lang="en-US" dirty="0"/>
              <a:t> Use Case scenario </a:t>
            </a:r>
            <a:endParaRPr lang="en-US" dirty="0" smtClean="0"/>
          </a:p>
          <a:p>
            <a:pPr lvl="1"/>
            <a:r>
              <a:rPr lang="en-US" u="sng" dirty="0">
                <a:hlinkClick r:id="rId2"/>
              </a:rPr>
              <a:t>http://aegex.com/images/uploads/use_cases/Use_Case_OSIsoft_5_Data-Infrastructure-OSIsoft.pdf</a:t>
            </a:r>
            <a:r>
              <a:rPr lang="en-US" dirty="0"/>
              <a:t> </a:t>
            </a:r>
          </a:p>
          <a:p>
            <a:endParaRPr lang="en-US" dirty="0"/>
          </a:p>
        </p:txBody>
      </p:sp>
      <p:pic>
        <p:nvPicPr>
          <p:cNvPr id="4" name="Picture 3"/>
          <p:cNvPicPr>
            <a:picLocks noChangeAspect="1"/>
          </p:cNvPicPr>
          <p:nvPr/>
        </p:nvPicPr>
        <p:blipFill>
          <a:blip r:embed="rId3"/>
          <a:stretch>
            <a:fillRect/>
          </a:stretch>
        </p:blipFill>
        <p:spPr>
          <a:xfrm>
            <a:off x="8940538" y="825910"/>
            <a:ext cx="3092632" cy="2007711"/>
          </a:xfrm>
          <a:prstGeom prst="rect">
            <a:avLst/>
          </a:prstGeom>
        </p:spPr>
      </p:pic>
    </p:spTree>
    <p:extLst>
      <p:ext uri="{BB962C8B-B14F-4D97-AF65-F5344CB8AC3E}">
        <p14:creationId xmlns:p14="http://schemas.microsoft.com/office/powerpoint/2010/main" val="1024964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39305" y="3111497"/>
            <a:ext cx="7352697" cy="2462212"/>
          </a:xfrm>
        </p:spPr>
        <p:txBody>
          <a:bodyPr/>
          <a:lstStyle/>
          <a:p>
            <a:pPr algn="ctr"/>
            <a:r>
              <a:rPr lang="en-US"/>
              <a:t>Digital Transformation:</a:t>
            </a:r>
            <a:br>
              <a:rPr lang="en-US"/>
            </a:br>
            <a:r>
              <a:rPr lang="en-US"/>
              <a:t>Understanding the</a:t>
            </a:r>
            <a:br>
              <a:rPr lang="en-US"/>
            </a:br>
            <a:r>
              <a:rPr lang="en-US"/>
              <a:t>Customer Journey</a:t>
            </a:r>
          </a:p>
        </p:txBody>
      </p:sp>
    </p:spTree>
    <p:extLst>
      <p:ext uri="{BB962C8B-B14F-4D97-AF65-F5344CB8AC3E}">
        <p14:creationId xmlns:p14="http://schemas.microsoft.com/office/powerpoint/2010/main" val="3128807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67023"/>
            <a:ext cx="12192001" cy="1143000"/>
          </a:xfrm>
        </p:spPr>
        <p:txBody>
          <a:bodyPr>
            <a:normAutofit/>
          </a:bodyPr>
          <a:lstStyle/>
          <a:p>
            <a:pPr algn="ctr"/>
            <a:r>
              <a:rPr lang="en-US" sz="3600" dirty="0"/>
              <a:t>OSIsoft Advisory Services:  Enabling Your Journey</a:t>
            </a:r>
          </a:p>
        </p:txBody>
      </p:sp>
      <p:graphicFrame>
        <p:nvGraphicFramePr>
          <p:cNvPr id="7" name="Diagram 6"/>
          <p:cNvGraphicFramePr/>
          <p:nvPr>
            <p:extLst/>
          </p:nvPr>
        </p:nvGraphicFramePr>
        <p:xfrm>
          <a:off x="1506954" y="890809"/>
          <a:ext cx="9566133" cy="920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799181" y="1893702"/>
            <a:ext cx="5173735" cy="523220"/>
          </a:xfrm>
          <a:prstGeom prst="rect">
            <a:avLst/>
          </a:prstGeom>
          <a:noFill/>
        </p:spPr>
        <p:txBody>
          <a:bodyPr wrap="square" rtlCol="0">
            <a:spAutoFit/>
          </a:bodyPr>
          <a:lstStyle/>
          <a:p>
            <a:pPr defTabSz="1219170"/>
            <a:r>
              <a:rPr lang="en-US" sz="2800" b="1" dirty="0">
                <a:solidFill>
                  <a:prstClr val="black"/>
                </a:solidFill>
                <a:latin typeface="Proxima Nova Rg"/>
              </a:rPr>
              <a:t>Digital Transformation:</a:t>
            </a:r>
          </a:p>
        </p:txBody>
      </p:sp>
      <p:sp>
        <p:nvSpPr>
          <p:cNvPr id="10" name="TextBox 9"/>
          <p:cNvSpPr txBox="1"/>
          <p:nvPr/>
        </p:nvSpPr>
        <p:spPr>
          <a:xfrm>
            <a:off x="3799181" y="3748450"/>
            <a:ext cx="5173735" cy="523220"/>
          </a:xfrm>
          <a:prstGeom prst="rect">
            <a:avLst/>
          </a:prstGeom>
          <a:noFill/>
        </p:spPr>
        <p:txBody>
          <a:bodyPr wrap="square" rtlCol="0">
            <a:spAutoFit/>
          </a:bodyPr>
          <a:lstStyle/>
          <a:p>
            <a:pPr defTabSz="1219170"/>
            <a:r>
              <a:rPr lang="en-US" sz="2800" b="1" dirty="0">
                <a:solidFill>
                  <a:prstClr val="black"/>
                </a:solidFill>
                <a:latin typeface="Proxima Nova Rg"/>
              </a:rPr>
              <a:t>The Customer Journey</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5429" y="2416923"/>
            <a:ext cx="6796057" cy="1352773"/>
          </a:xfrm>
          <a:prstGeom prst="rect">
            <a:avLst/>
          </a:prstGeom>
        </p:spPr>
      </p:pic>
      <p:sp>
        <p:nvSpPr>
          <p:cNvPr id="16" name="TextBox 15"/>
          <p:cNvSpPr txBox="1"/>
          <p:nvPr/>
        </p:nvSpPr>
        <p:spPr>
          <a:xfrm>
            <a:off x="854915" y="3528641"/>
            <a:ext cx="1150375" cy="338554"/>
          </a:xfrm>
          <a:prstGeom prst="rect">
            <a:avLst/>
          </a:prstGeom>
          <a:noFill/>
        </p:spPr>
        <p:txBody>
          <a:bodyPr wrap="square" rtlCol="0">
            <a:spAutoFit/>
          </a:bodyPr>
          <a:lstStyle/>
          <a:p>
            <a:pPr defTabSz="1219170"/>
            <a:r>
              <a:rPr lang="en-US" sz="1600" b="1" dirty="0">
                <a:solidFill>
                  <a:prstClr val="black"/>
                </a:solidFill>
                <a:latin typeface="Proxima Nova Rg"/>
              </a:rPr>
              <a:t>Big Data</a:t>
            </a:r>
          </a:p>
        </p:txBody>
      </p:sp>
      <p:sp>
        <p:nvSpPr>
          <p:cNvPr id="18" name="TextBox 17"/>
          <p:cNvSpPr txBox="1"/>
          <p:nvPr/>
        </p:nvSpPr>
        <p:spPr>
          <a:xfrm>
            <a:off x="854915" y="3160766"/>
            <a:ext cx="1150375" cy="338554"/>
          </a:xfrm>
          <a:prstGeom prst="rect">
            <a:avLst/>
          </a:prstGeom>
          <a:noFill/>
        </p:spPr>
        <p:txBody>
          <a:bodyPr wrap="square" rtlCol="0">
            <a:spAutoFit/>
          </a:bodyPr>
          <a:lstStyle/>
          <a:p>
            <a:pPr defTabSz="1219170"/>
            <a:r>
              <a:rPr lang="en-US" sz="1600" b="1" dirty="0" err="1">
                <a:solidFill>
                  <a:prstClr val="black"/>
                </a:solidFill>
                <a:latin typeface="Proxima Nova Rg"/>
              </a:rPr>
              <a:t>IoT</a:t>
            </a:r>
            <a:r>
              <a:rPr lang="en-US" sz="1600" b="1" dirty="0">
                <a:solidFill>
                  <a:prstClr val="black"/>
                </a:solidFill>
                <a:latin typeface="Proxima Nova Rg"/>
              </a:rPr>
              <a:t> / </a:t>
            </a:r>
            <a:r>
              <a:rPr lang="en-US" sz="1600" b="1" dirty="0" err="1">
                <a:solidFill>
                  <a:prstClr val="black"/>
                </a:solidFill>
                <a:latin typeface="Proxima Nova Rg"/>
              </a:rPr>
              <a:t>IIoT</a:t>
            </a:r>
            <a:endParaRPr lang="en-US" sz="1600" b="1" dirty="0">
              <a:solidFill>
                <a:prstClr val="black"/>
              </a:solidFill>
              <a:latin typeface="Proxima Nova Rg"/>
            </a:endParaRPr>
          </a:p>
        </p:txBody>
      </p:sp>
      <p:sp>
        <p:nvSpPr>
          <p:cNvPr id="19" name="TextBox 18"/>
          <p:cNvSpPr txBox="1"/>
          <p:nvPr/>
        </p:nvSpPr>
        <p:spPr>
          <a:xfrm>
            <a:off x="732008" y="2057145"/>
            <a:ext cx="1396187" cy="338554"/>
          </a:xfrm>
          <a:prstGeom prst="rect">
            <a:avLst/>
          </a:prstGeom>
          <a:noFill/>
        </p:spPr>
        <p:txBody>
          <a:bodyPr wrap="square" rtlCol="0">
            <a:spAutoFit/>
          </a:bodyPr>
          <a:lstStyle/>
          <a:p>
            <a:pPr defTabSz="1219170"/>
            <a:r>
              <a:rPr lang="en-US" sz="1600" b="1" dirty="0">
                <a:solidFill>
                  <a:prstClr val="black"/>
                </a:solidFill>
                <a:latin typeface="Proxima Nova Rg"/>
              </a:rPr>
              <a:t>Industry 4.0</a:t>
            </a:r>
          </a:p>
        </p:txBody>
      </p:sp>
      <p:sp>
        <p:nvSpPr>
          <p:cNvPr id="20" name="TextBox 19"/>
          <p:cNvSpPr txBox="1"/>
          <p:nvPr/>
        </p:nvSpPr>
        <p:spPr>
          <a:xfrm>
            <a:off x="283164" y="3896513"/>
            <a:ext cx="2293875" cy="338554"/>
          </a:xfrm>
          <a:prstGeom prst="rect">
            <a:avLst/>
          </a:prstGeom>
          <a:noFill/>
        </p:spPr>
        <p:txBody>
          <a:bodyPr wrap="square" rtlCol="0">
            <a:spAutoFit/>
          </a:bodyPr>
          <a:lstStyle/>
          <a:p>
            <a:pPr defTabSz="1219170"/>
            <a:r>
              <a:rPr lang="en-US" sz="1600" b="1" dirty="0">
                <a:solidFill>
                  <a:prstClr val="black"/>
                </a:solidFill>
                <a:latin typeface="Proxima Nova Rg"/>
              </a:rPr>
              <a:t>Advanced Analytics</a:t>
            </a:r>
          </a:p>
        </p:txBody>
      </p:sp>
      <p:sp>
        <p:nvSpPr>
          <p:cNvPr id="21" name="TextBox 20"/>
          <p:cNvSpPr txBox="1"/>
          <p:nvPr/>
        </p:nvSpPr>
        <p:spPr>
          <a:xfrm>
            <a:off x="52598" y="2425018"/>
            <a:ext cx="2755007" cy="338554"/>
          </a:xfrm>
          <a:prstGeom prst="rect">
            <a:avLst/>
          </a:prstGeom>
          <a:noFill/>
        </p:spPr>
        <p:txBody>
          <a:bodyPr wrap="square" rtlCol="0">
            <a:spAutoFit/>
          </a:bodyPr>
          <a:lstStyle/>
          <a:p>
            <a:pPr defTabSz="1219170"/>
            <a:r>
              <a:rPr lang="en-US" sz="1600" b="1" dirty="0">
                <a:solidFill>
                  <a:prstClr val="black"/>
                </a:solidFill>
                <a:latin typeface="Proxima Nova Rg"/>
              </a:rPr>
              <a:t>Operational Intelligence</a:t>
            </a:r>
          </a:p>
        </p:txBody>
      </p:sp>
      <p:sp>
        <p:nvSpPr>
          <p:cNvPr id="22" name="TextBox 21"/>
          <p:cNvSpPr txBox="1"/>
          <p:nvPr/>
        </p:nvSpPr>
        <p:spPr>
          <a:xfrm>
            <a:off x="52598" y="2792893"/>
            <a:ext cx="2755007" cy="338554"/>
          </a:xfrm>
          <a:prstGeom prst="rect">
            <a:avLst/>
          </a:prstGeom>
          <a:noFill/>
        </p:spPr>
        <p:txBody>
          <a:bodyPr wrap="square" rtlCol="0">
            <a:spAutoFit/>
          </a:bodyPr>
          <a:lstStyle/>
          <a:p>
            <a:pPr defTabSz="1219170"/>
            <a:r>
              <a:rPr lang="en-US" sz="1600" b="1" dirty="0">
                <a:solidFill>
                  <a:prstClr val="black"/>
                </a:solidFill>
                <a:latin typeface="Proxima Nova Rg"/>
              </a:rPr>
              <a:t>Smart Manufacturing</a:t>
            </a:r>
          </a:p>
        </p:txBody>
      </p:sp>
      <p:sp>
        <p:nvSpPr>
          <p:cNvPr id="23" name="TextBox 22"/>
          <p:cNvSpPr txBox="1"/>
          <p:nvPr/>
        </p:nvSpPr>
        <p:spPr>
          <a:xfrm>
            <a:off x="9391780" y="2458010"/>
            <a:ext cx="2790395" cy="338554"/>
          </a:xfrm>
          <a:prstGeom prst="rect">
            <a:avLst/>
          </a:prstGeom>
          <a:noFill/>
        </p:spPr>
        <p:txBody>
          <a:bodyPr wrap="square" rtlCol="0">
            <a:spAutoFit/>
          </a:bodyPr>
          <a:lstStyle/>
          <a:p>
            <a:pPr algn="ctr" defTabSz="1219170"/>
            <a:r>
              <a:rPr lang="en-US" sz="1600" b="1" dirty="0">
                <a:solidFill>
                  <a:prstClr val="black"/>
                </a:solidFill>
                <a:latin typeface="Proxima Nova Rg"/>
              </a:rPr>
              <a:t>Business Impact Results </a:t>
            </a:r>
          </a:p>
        </p:txBody>
      </p:sp>
      <p:sp>
        <p:nvSpPr>
          <p:cNvPr id="24" name="TextBox 23"/>
          <p:cNvSpPr txBox="1"/>
          <p:nvPr/>
        </p:nvSpPr>
        <p:spPr>
          <a:xfrm>
            <a:off x="9391780" y="3362170"/>
            <a:ext cx="2790395" cy="338554"/>
          </a:xfrm>
          <a:prstGeom prst="rect">
            <a:avLst/>
          </a:prstGeom>
          <a:noFill/>
        </p:spPr>
        <p:txBody>
          <a:bodyPr wrap="square" rtlCol="0">
            <a:spAutoFit/>
          </a:bodyPr>
          <a:lstStyle/>
          <a:p>
            <a:pPr algn="ctr" defTabSz="1219170"/>
            <a:r>
              <a:rPr lang="en-US" sz="1600" b="1" dirty="0">
                <a:solidFill>
                  <a:prstClr val="black"/>
                </a:solidFill>
                <a:latin typeface="Proxima Nova Rg"/>
              </a:rPr>
              <a:t>Customer Success</a:t>
            </a:r>
          </a:p>
        </p:txBody>
      </p:sp>
      <p:cxnSp>
        <p:nvCxnSpPr>
          <p:cNvPr id="25" name="Straight Arrow Connector 24"/>
          <p:cNvCxnSpPr>
            <a:endCxn id="24" idx="0"/>
          </p:cNvCxnSpPr>
          <p:nvPr/>
        </p:nvCxnSpPr>
        <p:spPr>
          <a:xfrm>
            <a:off x="10786977" y="2884786"/>
            <a:ext cx="0" cy="4773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7" name="Diagram 26"/>
          <p:cNvGraphicFramePr/>
          <p:nvPr>
            <p:extLst/>
          </p:nvPr>
        </p:nvGraphicFramePr>
        <p:xfrm>
          <a:off x="2032000" y="5124327"/>
          <a:ext cx="8128000" cy="10140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TextBox 28"/>
          <p:cNvSpPr txBox="1"/>
          <p:nvPr/>
        </p:nvSpPr>
        <p:spPr>
          <a:xfrm>
            <a:off x="2259451" y="4389885"/>
            <a:ext cx="7503979" cy="523220"/>
          </a:xfrm>
          <a:prstGeom prst="rect">
            <a:avLst/>
          </a:prstGeom>
          <a:noFill/>
        </p:spPr>
        <p:txBody>
          <a:bodyPr wrap="square" rtlCol="0">
            <a:spAutoFit/>
          </a:bodyPr>
          <a:lstStyle/>
          <a:p>
            <a:pPr defTabSz="1219170"/>
            <a:r>
              <a:rPr lang="en-US" sz="2800" b="1" dirty="0">
                <a:solidFill>
                  <a:srgbClr val="0070C0"/>
                </a:solidFill>
                <a:latin typeface="Proxima Nova Rg"/>
              </a:rPr>
              <a:t>OSIsoft Business Transformation Services</a:t>
            </a:r>
          </a:p>
        </p:txBody>
      </p:sp>
    </p:spTree>
    <p:extLst>
      <p:ext uri="{BB962C8B-B14F-4D97-AF65-F5344CB8AC3E}">
        <p14:creationId xmlns:p14="http://schemas.microsoft.com/office/powerpoint/2010/main" val="797141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465749" y="6417139"/>
            <a:ext cx="528608" cy="365125"/>
          </a:xfrm>
        </p:spPr>
        <p:txBody>
          <a:bodyPr/>
          <a:lstStyle/>
          <a:p>
            <a:pPr defTabSz="1219140"/>
            <a:fld id="{0D4F9E36-7025-49CB-B89D-D6B1006DBBBD}" type="slidenum">
              <a:rPr lang="en-US">
                <a:solidFill>
                  <a:srgbClr val="FFFFFF"/>
                </a:solidFill>
                <a:latin typeface="Proxima Nova Rg"/>
              </a:rPr>
              <a:pPr defTabSz="1219140"/>
              <a:t>16</a:t>
            </a:fld>
            <a:endParaRPr lang="en-US">
              <a:solidFill>
                <a:srgbClr val="FFFFFF"/>
              </a:solidFill>
              <a:latin typeface="Proxima Nova Rg"/>
            </a:endParaRPr>
          </a:p>
        </p:txBody>
      </p:sp>
      <p:grpSp>
        <p:nvGrpSpPr>
          <p:cNvPr id="35" name="Group 34"/>
          <p:cNvGrpSpPr/>
          <p:nvPr/>
        </p:nvGrpSpPr>
        <p:grpSpPr>
          <a:xfrm>
            <a:off x="1970260" y="526009"/>
            <a:ext cx="11179147" cy="5700668"/>
            <a:chOff x="1477694" y="181956"/>
            <a:chExt cx="8384360" cy="4487698"/>
          </a:xfrm>
        </p:grpSpPr>
        <p:grpSp>
          <p:nvGrpSpPr>
            <p:cNvPr id="19" name="Group 18"/>
            <p:cNvGrpSpPr/>
            <p:nvPr/>
          </p:nvGrpSpPr>
          <p:grpSpPr>
            <a:xfrm>
              <a:off x="1680350" y="2735580"/>
              <a:ext cx="7257910" cy="1883842"/>
              <a:chOff x="948830" y="1536114"/>
              <a:chExt cx="7515880" cy="2679448"/>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31" y="3451860"/>
                <a:ext cx="7515879" cy="763702"/>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31" y="3140483"/>
                <a:ext cx="7515879" cy="763702"/>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31" y="2817456"/>
                <a:ext cx="7515879" cy="763702"/>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31" y="2505157"/>
                <a:ext cx="7515879" cy="763702"/>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31" y="2183015"/>
                <a:ext cx="7515879" cy="763702"/>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31" y="1859141"/>
                <a:ext cx="7515879" cy="763702"/>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30" y="1536114"/>
                <a:ext cx="7515879" cy="763702"/>
              </a:xfrm>
              <a:prstGeom prst="rect">
                <a:avLst/>
              </a:prstGeom>
            </p:spPr>
          </p:pic>
        </p:grpSp>
        <p:pic>
          <p:nvPicPr>
            <p:cNvPr id="10" name="Picture 9"/>
            <p:cNvPicPr>
              <a:picLocks/>
            </p:cNvPicPr>
            <p:nvPr/>
          </p:nvPicPr>
          <p:blipFill>
            <a:blip r:embed="rId3">
              <a:extLst>
                <a:ext uri="{28A0092B-C50C-407E-A947-70E740481C1C}">
                  <a14:useLocalDpi xmlns:a14="http://schemas.microsoft.com/office/drawing/2010/main" val="0"/>
                </a:ext>
              </a:extLst>
            </a:blip>
            <a:stretch>
              <a:fillRect/>
            </a:stretch>
          </p:blipFill>
          <p:spPr>
            <a:xfrm>
              <a:off x="7576054" y="1312501"/>
              <a:ext cx="2286000" cy="1740289"/>
            </a:xfrm>
            <a:prstGeom prst="rect">
              <a:avLst/>
            </a:prstGeom>
          </p:spPr>
        </p:pic>
        <p:pic>
          <p:nvPicPr>
            <p:cNvPr id="9" name="Picture 8"/>
            <p:cNvPicPr>
              <a:picLocks/>
            </p:cNvPicPr>
            <p:nvPr/>
          </p:nvPicPr>
          <p:blipFill>
            <a:blip r:embed="rId4">
              <a:extLst>
                <a:ext uri="{28A0092B-C50C-407E-A947-70E740481C1C}">
                  <a14:useLocalDpi xmlns:a14="http://schemas.microsoft.com/office/drawing/2010/main" val="0"/>
                </a:ext>
              </a:extLst>
            </a:blip>
            <a:stretch>
              <a:fillRect/>
            </a:stretch>
          </p:blipFill>
          <p:spPr>
            <a:xfrm>
              <a:off x="6418102" y="1315430"/>
              <a:ext cx="2286000" cy="1737360"/>
            </a:xfrm>
            <a:prstGeom prst="rect">
              <a:avLst/>
            </a:prstGeom>
          </p:spPr>
        </p:pic>
        <p:pic>
          <p:nvPicPr>
            <p:cNvPr id="8" name="Picture 7"/>
            <p:cNvPicPr>
              <a:picLocks/>
            </p:cNvPicPr>
            <p:nvPr/>
          </p:nvPicPr>
          <p:blipFill>
            <a:blip r:embed="rId5">
              <a:extLst>
                <a:ext uri="{28A0092B-C50C-407E-A947-70E740481C1C}">
                  <a14:useLocalDpi xmlns:a14="http://schemas.microsoft.com/office/drawing/2010/main" val="0"/>
                </a:ext>
              </a:extLst>
            </a:blip>
            <a:stretch>
              <a:fillRect/>
            </a:stretch>
          </p:blipFill>
          <p:spPr>
            <a:xfrm>
              <a:off x="5260149" y="1315430"/>
              <a:ext cx="2286000" cy="1737360"/>
            </a:xfrm>
            <a:prstGeom prst="rect">
              <a:avLst/>
            </a:prstGeom>
          </p:spPr>
        </p:pic>
        <p:pic>
          <p:nvPicPr>
            <p:cNvPr id="7" name="Picture 6"/>
            <p:cNvPicPr>
              <a:picLocks/>
            </p:cNvPicPr>
            <p:nvPr/>
          </p:nvPicPr>
          <p:blipFill>
            <a:blip r:embed="rId6">
              <a:extLst>
                <a:ext uri="{28A0092B-C50C-407E-A947-70E740481C1C}">
                  <a14:useLocalDpi xmlns:a14="http://schemas.microsoft.com/office/drawing/2010/main" val="0"/>
                </a:ext>
              </a:extLst>
            </a:blip>
            <a:stretch>
              <a:fillRect/>
            </a:stretch>
          </p:blipFill>
          <p:spPr>
            <a:xfrm>
              <a:off x="4102196" y="1315430"/>
              <a:ext cx="2286000" cy="1737360"/>
            </a:xfrm>
            <a:prstGeom prst="rect">
              <a:avLst/>
            </a:prstGeom>
          </p:spPr>
        </p:pic>
        <p:pic>
          <p:nvPicPr>
            <p:cNvPr id="6" name="Picture 5"/>
            <p:cNvPicPr>
              <a:picLocks/>
            </p:cNvPicPr>
            <p:nvPr/>
          </p:nvPicPr>
          <p:blipFill>
            <a:blip r:embed="rId7">
              <a:extLst>
                <a:ext uri="{28A0092B-C50C-407E-A947-70E740481C1C}">
                  <a14:useLocalDpi xmlns:a14="http://schemas.microsoft.com/office/drawing/2010/main" val="0"/>
                </a:ext>
              </a:extLst>
            </a:blip>
            <a:stretch>
              <a:fillRect/>
            </a:stretch>
          </p:blipFill>
          <p:spPr>
            <a:xfrm>
              <a:off x="2944243" y="1315430"/>
              <a:ext cx="2286000" cy="1737360"/>
            </a:xfrm>
            <a:prstGeom prst="rect">
              <a:avLst/>
            </a:prstGeom>
          </p:spPr>
        </p:pic>
        <p:pic>
          <p:nvPicPr>
            <p:cNvPr id="20" name="Picture 19"/>
            <p:cNvPicPr>
              <a:picLocks/>
            </p:cNvPicPr>
            <p:nvPr/>
          </p:nvPicPr>
          <p:blipFill>
            <a:blip r:embed="rId8">
              <a:extLst>
                <a:ext uri="{28A0092B-C50C-407E-A947-70E740481C1C}">
                  <a14:useLocalDpi xmlns:a14="http://schemas.microsoft.com/office/drawing/2010/main" val="0"/>
                </a:ext>
              </a:extLst>
            </a:blip>
            <a:stretch>
              <a:fillRect/>
            </a:stretch>
          </p:blipFill>
          <p:spPr>
            <a:xfrm>
              <a:off x="1786290" y="1315430"/>
              <a:ext cx="2286000" cy="1737360"/>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7694" y="181956"/>
              <a:ext cx="7658686" cy="1209675"/>
            </a:xfrm>
            <a:prstGeom prst="rect">
              <a:avLst/>
            </a:prstGeom>
          </p:spPr>
        </p:pic>
        <p:sp>
          <p:nvSpPr>
            <p:cNvPr id="21" name="TextBox 20"/>
            <p:cNvSpPr txBox="1"/>
            <p:nvPr/>
          </p:nvSpPr>
          <p:spPr>
            <a:xfrm>
              <a:off x="1898086" y="1733987"/>
              <a:ext cx="1046157" cy="920698"/>
            </a:xfrm>
            <a:prstGeom prst="rect">
              <a:avLst/>
            </a:prstGeom>
            <a:noFill/>
          </p:spPr>
          <p:txBody>
            <a:bodyPr wrap="square" rtlCol="0">
              <a:spAutoFit/>
            </a:bodyPr>
            <a:lstStyle/>
            <a:p>
              <a:pPr algn="ctr" defTabSz="1219140"/>
              <a:r>
                <a:rPr lang="en-US" sz="1400" dirty="0">
                  <a:solidFill>
                    <a:srgbClr val="FFFFFF"/>
                  </a:solidFill>
                  <a:latin typeface="Arial"/>
                </a:rPr>
                <a:t>Data Driven Operational Excellence / Lean Manufacturing</a:t>
              </a:r>
            </a:p>
          </p:txBody>
        </p:sp>
        <p:sp>
          <p:nvSpPr>
            <p:cNvPr id="22" name="TextBox 21"/>
            <p:cNvSpPr txBox="1"/>
            <p:nvPr/>
          </p:nvSpPr>
          <p:spPr>
            <a:xfrm>
              <a:off x="3116999" y="1895570"/>
              <a:ext cx="1046157" cy="581493"/>
            </a:xfrm>
            <a:prstGeom prst="rect">
              <a:avLst/>
            </a:prstGeom>
            <a:noFill/>
          </p:spPr>
          <p:txBody>
            <a:bodyPr wrap="square" rtlCol="0">
              <a:spAutoFit/>
            </a:bodyPr>
            <a:lstStyle/>
            <a:p>
              <a:pPr defTabSz="1219140"/>
              <a:r>
                <a:rPr lang="en-US" sz="1400" dirty="0">
                  <a:solidFill>
                    <a:srgbClr val="FFFFFF"/>
                  </a:solidFill>
                  <a:latin typeface="Arial"/>
                </a:rPr>
                <a:t>Shop Floor Innovation / Self-Service</a:t>
              </a:r>
            </a:p>
          </p:txBody>
        </p:sp>
        <p:sp>
          <p:nvSpPr>
            <p:cNvPr id="23" name="TextBox 22"/>
            <p:cNvSpPr txBox="1"/>
            <p:nvPr/>
          </p:nvSpPr>
          <p:spPr>
            <a:xfrm>
              <a:off x="4244328" y="1733987"/>
              <a:ext cx="1011126" cy="920698"/>
            </a:xfrm>
            <a:prstGeom prst="rect">
              <a:avLst/>
            </a:prstGeom>
            <a:noFill/>
          </p:spPr>
          <p:txBody>
            <a:bodyPr wrap="square" rtlCol="0">
              <a:spAutoFit/>
            </a:bodyPr>
            <a:lstStyle/>
            <a:p>
              <a:pPr algn="ctr" defTabSz="1219140"/>
              <a:r>
                <a:rPr lang="en-US" sz="1400" dirty="0">
                  <a:solidFill>
                    <a:srgbClr val="FFFFFF"/>
                  </a:solidFill>
                  <a:latin typeface="Arial"/>
                </a:rPr>
                <a:t>Leverage of Standard / Best Practice Operating Processes</a:t>
              </a:r>
            </a:p>
          </p:txBody>
        </p:sp>
        <p:sp>
          <p:nvSpPr>
            <p:cNvPr id="24" name="TextBox 23"/>
            <p:cNvSpPr txBox="1"/>
            <p:nvPr/>
          </p:nvSpPr>
          <p:spPr>
            <a:xfrm>
              <a:off x="5380503" y="1895570"/>
              <a:ext cx="1046157" cy="581493"/>
            </a:xfrm>
            <a:prstGeom prst="rect">
              <a:avLst/>
            </a:prstGeom>
            <a:noFill/>
          </p:spPr>
          <p:txBody>
            <a:bodyPr wrap="square" rtlCol="0">
              <a:spAutoFit/>
            </a:bodyPr>
            <a:lstStyle/>
            <a:p>
              <a:pPr algn="ctr" defTabSz="1219140"/>
              <a:r>
                <a:rPr lang="en-US" sz="1400" dirty="0">
                  <a:solidFill>
                    <a:srgbClr val="FFFFFF"/>
                  </a:solidFill>
                  <a:latin typeface="Arial"/>
                </a:rPr>
                <a:t>Enterprise Intelligence / Visibility</a:t>
              </a:r>
            </a:p>
          </p:txBody>
        </p:sp>
        <p:sp>
          <p:nvSpPr>
            <p:cNvPr id="25" name="TextBox 24"/>
            <p:cNvSpPr txBox="1"/>
            <p:nvPr/>
          </p:nvSpPr>
          <p:spPr>
            <a:xfrm>
              <a:off x="6525201" y="1814778"/>
              <a:ext cx="1046157" cy="751095"/>
            </a:xfrm>
            <a:prstGeom prst="rect">
              <a:avLst/>
            </a:prstGeom>
            <a:noFill/>
          </p:spPr>
          <p:txBody>
            <a:bodyPr wrap="square" rtlCol="0">
              <a:spAutoFit/>
            </a:bodyPr>
            <a:lstStyle/>
            <a:p>
              <a:pPr algn="ctr" defTabSz="1219140"/>
              <a:r>
                <a:rPr lang="en-US" sz="1400" dirty="0">
                  <a:solidFill>
                    <a:srgbClr val="FFFFFF"/>
                  </a:solidFill>
                  <a:latin typeface="Arial"/>
                </a:rPr>
                <a:t>Advanced Analytics / Machine Learning</a:t>
              </a:r>
            </a:p>
          </p:txBody>
        </p:sp>
        <p:sp>
          <p:nvSpPr>
            <p:cNvPr id="26" name="TextBox 25"/>
            <p:cNvSpPr txBox="1"/>
            <p:nvPr/>
          </p:nvSpPr>
          <p:spPr>
            <a:xfrm>
              <a:off x="7690718" y="1895570"/>
              <a:ext cx="1046157" cy="581493"/>
            </a:xfrm>
            <a:prstGeom prst="rect">
              <a:avLst/>
            </a:prstGeom>
            <a:noFill/>
          </p:spPr>
          <p:txBody>
            <a:bodyPr wrap="square" rtlCol="0">
              <a:spAutoFit/>
            </a:bodyPr>
            <a:lstStyle/>
            <a:p>
              <a:pPr algn="ctr" defTabSz="1219140"/>
              <a:r>
                <a:rPr lang="en-US" sz="1400" dirty="0">
                  <a:solidFill>
                    <a:srgbClr val="FFFFFF"/>
                  </a:solidFill>
                  <a:latin typeface="Arial"/>
                </a:rPr>
                <a:t>Connected Partners / Suppliers</a:t>
              </a:r>
            </a:p>
          </p:txBody>
        </p:sp>
        <p:sp>
          <p:nvSpPr>
            <p:cNvPr id="27" name="TextBox 26"/>
            <p:cNvSpPr txBox="1"/>
            <p:nvPr/>
          </p:nvSpPr>
          <p:spPr>
            <a:xfrm>
              <a:off x="3913119" y="523909"/>
              <a:ext cx="3051561" cy="395789"/>
            </a:xfrm>
            <a:prstGeom prst="rect">
              <a:avLst/>
            </a:prstGeom>
            <a:noFill/>
          </p:spPr>
          <p:txBody>
            <a:bodyPr wrap="square" rtlCol="0">
              <a:spAutoFit/>
            </a:bodyPr>
            <a:lstStyle/>
            <a:p>
              <a:pPr defTabSz="1219140"/>
              <a:r>
                <a:rPr lang="en-US" sz="2667" b="1" dirty="0">
                  <a:solidFill>
                    <a:srgbClr val="000000"/>
                  </a:solidFill>
                  <a:latin typeface="Arial"/>
                </a:rPr>
                <a:t>Digital Transformation</a:t>
              </a:r>
            </a:p>
          </p:txBody>
        </p:sp>
        <p:sp>
          <p:nvSpPr>
            <p:cNvPr id="28" name="TextBox 27"/>
            <p:cNvSpPr txBox="1"/>
            <p:nvPr/>
          </p:nvSpPr>
          <p:spPr>
            <a:xfrm>
              <a:off x="4434670" y="2984860"/>
              <a:ext cx="1649470" cy="331078"/>
            </a:xfrm>
            <a:prstGeom prst="rect">
              <a:avLst/>
            </a:prstGeom>
            <a:noFill/>
          </p:spPr>
          <p:txBody>
            <a:bodyPr wrap="square" rtlCol="0">
              <a:spAutoFit/>
            </a:bodyPr>
            <a:lstStyle/>
            <a:p>
              <a:pPr defTabSz="1219140"/>
              <a:r>
                <a:rPr lang="en-US" sz="2133" b="1" dirty="0">
                  <a:solidFill>
                    <a:srgbClr val="000000"/>
                  </a:solidFill>
                  <a:latin typeface="Arial"/>
                </a:rPr>
                <a:t>Cyber Security</a:t>
              </a:r>
            </a:p>
          </p:txBody>
        </p:sp>
        <p:sp>
          <p:nvSpPr>
            <p:cNvPr id="29" name="TextBox 28"/>
            <p:cNvSpPr txBox="1"/>
            <p:nvPr/>
          </p:nvSpPr>
          <p:spPr>
            <a:xfrm>
              <a:off x="4871073" y="3204587"/>
              <a:ext cx="776665" cy="331078"/>
            </a:xfrm>
            <a:prstGeom prst="rect">
              <a:avLst/>
            </a:prstGeom>
            <a:noFill/>
          </p:spPr>
          <p:txBody>
            <a:bodyPr wrap="square" rtlCol="0">
              <a:spAutoFit/>
            </a:bodyPr>
            <a:lstStyle/>
            <a:p>
              <a:pPr defTabSz="1219140"/>
              <a:r>
                <a:rPr lang="en-US" sz="2133" b="1" dirty="0">
                  <a:solidFill>
                    <a:srgbClr val="000000"/>
                  </a:solidFill>
                  <a:latin typeface="Arial"/>
                </a:rPr>
                <a:t>Cloud</a:t>
              </a:r>
            </a:p>
          </p:txBody>
        </p:sp>
        <p:sp>
          <p:nvSpPr>
            <p:cNvPr id="30" name="TextBox 29"/>
            <p:cNvSpPr txBox="1"/>
            <p:nvPr/>
          </p:nvSpPr>
          <p:spPr>
            <a:xfrm>
              <a:off x="4387203" y="3435437"/>
              <a:ext cx="1744405" cy="331078"/>
            </a:xfrm>
            <a:prstGeom prst="rect">
              <a:avLst/>
            </a:prstGeom>
            <a:noFill/>
          </p:spPr>
          <p:txBody>
            <a:bodyPr wrap="square" rtlCol="0">
              <a:spAutoFit/>
            </a:bodyPr>
            <a:lstStyle/>
            <a:p>
              <a:pPr defTabSz="1219140"/>
              <a:r>
                <a:rPr lang="en-US" sz="2133" b="1" dirty="0">
                  <a:solidFill>
                    <a:srgbClr val="000000"/>
                  </a:solidFill>
                  <a:latin typeface="Arial"/>
                </a:rPr>
                <a:t>Mobile Devices</a:t>
              </a:r>
            </a:p>
          </p:txBody>
        </p:sp>
        <p:sp>
          <p:nvSpPr>
            <p:cNvPr id="31" name="TextBox 30"/>
            <p:cNvSpPr txBox="1"/>
            <p:nvPr/>
          </p:nvSpPr>
          <p:spPr>
            <a:xfrm>
              <a:off x="4244327" y="3882862"/>
              <a:ext cx="2030156" cy="331078"/>
            </a:xfrm>
            <a:prstGeom prst="rect">
              <a:avLst/>
            </a:prstGeom>
            <a:noFill/>
          </p:spPr>
          <p:txBody>
            <a:bodyPr wrap="square" rtlCol="0">
              <a:spAutoFit/>
            </a:bodyPr>
            <a:lstStyle/>
            <a:p>
              <a:pPr defTabSz="1219140"/>
              <a:r>
                <a:rPr lang="en-US" sz="2133" b="1" dirty="0">
                  <a:solidFill>
                    <a:srgbClr val="000000"/>
                  </a:solidFill>
                  <a:latin typeface="Arial"/>
                </a:rPr>
                <a:t>Standardized Data</a:t>
              </a:r>
            </a:p>
          </p:txBody>
        </p:sp>
        <p:sp>
          <p:nvSpPr>
            <p:cNvPr id="32" name="TextBox 31"/>
            <p:cNvSpPr txBox="1"/>
            <p:nvPr/>
          </p:nvSpPr>
          <p:spPr>
            <a:xfrm>
              <a:off x="2472091" y="3659897"/>
              <a:ext cx="5574629" cy="331078"/>
            </a:xfrm>
            <a:prstGeom prst="rect">
              <a:avLst/>
            </a:prstGeom>
            <a:noFill/>
          </p:spPr>
          <p:txBody>
            <a:bodyPr wrap="square" rtlCol="0">
              <a:spAutoFit/>
            </a:bodyPr>
            <a:lstStyle/>
            <a:p>
              <a:pPr defTabSz="1219140"/>
              <a:r>
                <a:rPr lang="en-US" sz="2133" b="1" dirty="0">
                  <a:solidFill>
                    <a:srgbClr val="000000"/>
                  </a:solidFill>
                  <a:latin typeface="Arial"/>
                </a:rPr>
                <a:t>Standardized Visualization / Analytics / Reporting Tools</a:t>
              </a:r>
            </a:p>
          </p:txBody>
        </p:sp>
        <p:sp>
          <p:nvSpPr>
            <p:cNvPr id="33" name="TextBox 32"/>
            <p:cNvSpPr txBox="1"/>
            <p:nvPr/>
          </p:nvSpPr>
          <p:spPr>
            <a:xfrm>
              <a:off x="2697859" y="4109976"/>
              <a:ext cx="5123092" cy="331078"/>
            </a:xfrm>
            <a:prstGeom prst="rect">
              <a:avLst/>
            </a:prstGeom>
            <a:noFill/>
          </p:spPr>
          <p:txBody>
            <a:bodyPr wrap="square" rtlCol="0">
              <a:spAutoFit/>
            </a:bodyPr>
            <a:lstStyle/>
            <a:p>
              <a:pPr defTabSz="1219140"/>
              <a:r>
                <a:rPr lang="en-US" sz="2133" b="1" dirty="0">
                  <a:solidFill>
                    <a:srgbClr val="000000"/>
                  </a:solidFill>
                  <a:latin typeface="Arial"/>
                </a:rPr>
                <a:t>Common Enterprise / Division / Site Infrastructure</a:t>
              </a:r>
            </a:p>
          </p:txBody>
        </p:sp>
        <p:sp>
          <p:nvSpPr>
            <p:cNvPr id="34" name="TextBox 33"/>
            <p:cNvSpPr txBox="1"/>
            <p:nvPr/>
          </p:nvSpPr>
          <p:spPr>
            <a:xfrm>
              <a:off x="3970294" y="4338576"/>
              <a:ext cx="2578222" cy="331078"/>
            </a:xfrm>
            <a:prstGeom prst="rect">
              <a:avLst/>
            </a:prstGeom>
            <a:noFill/>
          </p:spPr>
          <p:txBody>
            <a:bodyPr wrap="square" rtlCol="0">
              <a:spAutoFit/>
            </a:bodyPr>
            <a:lstStyle/>
            <a:p>
              <a:pPr defTabSz="1219140"/>
              <a:r>
                <a:rPr lang="en-US" sz="2133" b="1" dirty="0">
                  <a:solidFill>
                    <a:srgbClr val="000000"/>
                  </a:solidFill>
                  <a:latin typeface="Arial"/>
                </a:rPr>
                <a:t>Sensors / Edge Devices</a:t>
              </a:r>
            </a:p>
          </p:txBody>
        </p:sp>
      </p:grpSp>
      <p:sp>
        <p:nvSpPr>
          <p:cNvPr id="36" name="TextBox 35"/>
          <p:cNvSpPr txBox="1"/>
          <p:nvPr/>
        </p:nvSpPr>
        <p:spPr>
          <a:xfrm>
            <a:off x="212847" y="2311983"/>
            <a:ext cx="1778924" cy="1446550"/>
          </a:xfrm>
          <a:prstGeom prst="rect">
            <a:avLst/>
          </a:prstGeom>
          <a:noFill/>
        </p:spPr>
        <p:txBody>
          <a:bodyPr wrap="square" rtlCol="0">
            <a:spAutoFit/>
          </a:bodyPr>
          <a:lstStyle/>
          <a:p>
            <a:pPr algn="ctr" defTabSz="1219140"/>
            <a:r>
              <a:rPr lang="en-US" sz="2200" b="1" i="1" dirty="0">
                <a:solidFill>
                  <a:srgbClr val="000000"/>
                </a:solidFill>
                <a:latin typeface="Arial"/>
              </a:rPr>
              <a:t>Strategic Business / Operations Initiatives</a:t>
            </a:r>
          </a:p>
        </p:txBody>
      </p:sp>
      <p:sp>
        <p:nvSpPr>
          <p:cNvPr id="37" name="TextBox 36"/>
          <p:cNvSpPr txBox="1"/>
          <p:nvPr/>
        </p:nvSpPr>
        <p:spPr>
          <a:xfrm>
            <a:off x="212330" y="818226"/>
            <a:ext cx="1778924" cy="430887"/>
          </a:xfrm>
          <a:prstGeom prst="rect">
            <a:avLst/>
          </a:prstGeom>
          <a:noFill/>
        </p:spPr>
        <p:txBody>
          <a:bodyPr wrap="square" rtlCol="0">
            <a:spAutoFit/>
          </a:bodyPr>
          <a:lstStyle/>
          <a:p>
            <a:pPr algn="ctr" defTabSz="1219140"/>
            <a:r>
              <a:rPr lang="en-US" sz="2200" b="1" i="1" dirty="0">
                <a:solidFill>
                  <a:srgbClr val="000000"/>
                </a:solidFill>
                <a:latin typeface="Arial"/>
              </a:rPr>
              <a:t>Vision</a:t>
            </a:r>
          </a:p>
        </p:txBody>
      </p:sp>
      <p:sp>
        <p:nvSpPr>
          <p:cNvPr id="38" name="TextBox 37"/>
          <p:cNvSpPr txBox="1"/>
          <p:nvPr/>
        </p:nvSpPr>
        <p:spPr>
          <a:xfrm>
            <a:off x="47324" y="4555848"/>
            <a:ext cx="2073205" cy="1107996"/>
          </a:xfrm>
          <a:prstGeom prst="rect">
            <a:avLst/>
          </a:prstGeom>
          <a:noFill/>
        </p:spPr>
        <p:txBody>
          <a:bodyPr wrap="square" rtlCol="0">
            <a:spAutoFit/>
          </a:bodyPr>
          <a:lstStyle/>
          <a:p>
            <a:pPr algn="ctr" defTabSz="1219140"/>
            <a:r>
              <a:rPr lang="en-US" sz="2200" b="1" i="1" dirty="0">
                <a:solidFill>
                  <a:srgbClr val="000000"/>
                </a:solidFill>
                <a:latin typeface="Arial"/>
              </a:rPr>
              <a:t>Digital Technology Foundation</a:t>
            </a:r>
          </a:p>
        </p:txBody>
      </p:sp>
      <p:sp>
        <p:nvSpPr>
          <p:cNvPr id="39" name="Title 2"/>
          <p:cNvSpPr txBox="1">
            <a:spLocks/>
          </p:cNvSpPr>
          <p:nvPr/>
        </p:nvSpPr>
        <p:spPr>
          <a:xfrm>
            <a:off x="296467" y="-72615"/>
            <a:ext cx="11483695" cy="1143000"/>
          </a:xfrm>
          <a:prstGeom prst="rect">
            <a:avLst/>
          </a:prstGeom>
        </p:spPr>
        <p:txBody>
          <a:bodyPr>
            <a:normAutofit fontScale="92500" lnSpcReduction="10000"/>
          </a:bodyPr>
          <a:lstStyle>
            <a:lvl1pPr algn="l" defTabSz="914400" rtl="0" eaLnBrk="1" latinLnBrk="0" hangingPunct="1">
              <a:spcBef>
                <a:spcPct val="0"/>
              </a:spcBef>
              <a:buNone/>
              <a:defRPr sz="2800" b="1" kern="1200">
                <a:solidFill>
                  <a:srgbClr val="0071BA"/>
                </a:solidFill>
                <a:latin typeface="+mn-lt"/>
                <a:ea typeface="+mj-ea"/>
                <a:cs typeface="Arial" pitchFamily="34" charset="0"/>
              </a:defRPr>
            </a:lvl1pPr>
          </a:lstStyle>
          <a:p>
            <a:pPr defTabSz="1219170"/>
            <a:r>
              <a:rPr lang="en-US" sz="3733" dirty="0">
                <a:latin typeface="Arial" charset="0"/>
                <a:ea typeface="Arial" charset="0"/>
                <a:cs typeface="Arial" charset="0"/>
              </a:rPr>
              <a:t>The Many Names and Faces of Digital Transformation</a:t>
            </a:r>
          </a:p>
        </p:txBody>
      </p:sp>
    </p:spTree>
    <p:extLst>
      <p:ext uri="{BB962C8B-B14F-4D97-AF65-F5344CB8AC3E}">
        <p14:creationId xmlns:p14="http://schemas.microsoft.com/office/powerpoint/2010/main" val="2801124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1219170"/>
            <a:fld id="{0D4F9E36-7025-49CB-B89D-D6B1006DBBBD}" type="slidenum">
              <a:rPr lang="en-US">
                <a:solidFill>
                  <a:prstClr val="black">
                    <a:lumMod val="65000"/>
                    <a:lumOff val="35000"/>
                  </a:prstClr>
                </a:solidFill>
                <a:latin typeface="Proxima Nova Rg"/>
              </a:rPr>
              <a:pPr defTabSz="1219170"/>
              <a:t>17</a:t>
            </a:fld>
            <a:endParaRPr lang="en-US">
              <a:solidFill>
                <a:prstClr val="black">
                  <a:lumMod val="65000"/>
                  <a:lumOff val="35000"/>
                </a:prstClr>
              </a:solidFill>
              <a:latin typeface="Proxima Nova Rg"/>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49" y="1930546"/>
            <a:ext cx="5624951" cy="2631025"/>
          </a:xfrm>
          <a:prstGeom prst="rect">
            <a:avLst/>
          </a:prstGeom>
        </p:spPr>
      </p:pic>
      <p:sp>
        <p:nvSpPr>
          <p:cNvPr id="4" name="Rounded Rectangle 3"/>
          <p:cNvSpPr/>
          <p:nvPr/>
        </p:nvSpPr>
        <p:spPr>
          <a:xfrm>
            <a:off x="6911891" y="843705"/>
            <a:ext cx="4811900" cy="4607927"/>
          </a:xfrm>
          <a:prstGeom prst="roundRect">
            <a:avLst/>
          </a:prstGeom>
          <a:solidFill>
            <a:schemeClr val="accent1">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a:solidFill>
                  <a:prstClr val="white"/>
                </a:solidFill>
                <a:latin typeface="Proxima Nova Rg"/>
              </a:rPr>
              <a:t>The Risks of ‘Executing’ without a Strategy</a:t>
            </a:r>
          </a:p>
        </p:txBody>
      </p:sp>
      <p:sp>
        <p:nvSpPr>
          <p:cNvPr id="5" name="Curved Down Arrow 4">
            <a:hlinkClick r:id="rId3" action="ppaction://hlinksldjump"/>
          </p:cNvPr>
          <p:cNvSpPr/>
          <p:nvPr/>
        </p:nvSpPr>
        <p:spPr>
          <a:xfrm rot="5400000">
            <a:off x="8835391" y="6372876"/>
            <a:ext cx="456592" cy="398304"/>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2400">
              <a:solidFill>
                <a:prstClr val="black"/>
              </a:solidFill>
              <a:latin typeface="Proxima Nova Rg"/>
            </a:endParaRPr>
          </a:p>
        </p:txBody>
      </p:sp>
    </p:spTree>
    <p:extLst>
      <p:ext uri="{BB962C8B-B14F-4D97-AF65-F5344CB8AC3E}">
        <p14:creationId xmlns:p14="http://schemas.microsoft.com/office/powerpoint/2010/main" val="1795431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p:cNvPicPr>
            <a:picLocks noChangeAspect="1"/>
          </p:cNvPicPr>
          <p:nvPr/>
        </p:nvPicPr>
        <p:blipFill rotWithShape="1">
          <a:blip r:embed="rId3"/>
          <a:srcRect l="33979" t="8897" b="14859"/>
          <a:stretch/>
        </p:blipFill>
        <p:spPr>
          <a:xfrm>
            <a:off x="-11953" y="1"/>
            <a:ext cx="8572367" cy="6287248"/>
          </a:xfrm>
          <a:prstGeom prst="rect">
            <a:avLst/>
          </a:prstGeom>
        </p:spPr>
      </p:pic>
      <p:cxnSp>
        <p:nvCxnSpPr>
          <p:cNvPr id="5" name="Straight Arrow Connector 4"/>
          <p:cNvCxnSpPr>
            <a:stCxn id="83" idx="4"/>
          </p:cNvCxnSpPr>
          <p:nvPr/>
        </p:nvCxnSpPr>
        <p:spPr>
          <a:xfrm flipV="1">
            <a:off x="5129366" y="2192479"/>
            <a:ext cx="5790460" cy="2076632"/>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83" idx="4"/>
          </p:cNvCxnSpPr>
          <p:nvPr/>
        </p:nvCxnSpPr>
        <p:spPr>
          <a:xfrm flipV="1">
            <a:off x="5129366" y="1395682"/>
            <a:ext cx="4502017" cy="2873429"/>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99" idx="4"/>
          </p:cNvCxnSpPr>
          <p:nvPr/>
        </p:nvCxnSpPr>
        <p:spPr>
          <a:xfrm flipV="1">
            <a:off x="7335283" y="3451536"/>
            <a:ext cx="2571012" cy="2392029"/>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06" idx="4"/>
          </p:cNvCxnSpPr>
          <p:nvPr/>
        </p:nvCxnSpPr>
        <p:spPr>
          <a:xfrm flipV="1">
            <a:off x="5138987" y="2373765"/>
            <a:ext cx="4100381" cy="3530891"/>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06" idx="4"/>
          </p:cNvCxnSpPr>
          <p:nvPr/>
        </p:nvCxnSpPr>
        <p:spPr>
          <a:xfrm flipV="1">
            <a:off x="5138987" y="5280211"/>
            <a:ext cx="4049243" cy="624445"/>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6" idx="4"/>
          </p:cNvCxnSpPr>
          <p:nvPr/>
        </p:nvCxnSpPr>
        <p:spPr>
          <a:xfrm>
            <a:off x="5138987" y="5904657"/>
            <a:ext cx="4661347" cy="8927"/>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205" idx="4"/>
          </p:cNvCxnSpPr>
          <p:nvPr/>
        </p:nvCxnSpPr>
        <p:spPr>
          <a:xfrm>
            <a:off x="5654057" y="1199212"/>
            <a:ext cx="5265769" cy="993267"/>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205" idx="4"/>
          </p:cNvCxnSpPr>
          <p:nvPr/>
        </p:nvCxnSpPr>
        <p:spPr>
          <a:xfrm>
            <a:off x="5654057" y="1199212"/>
            <a:ext cx="3977327" cy="196469"/>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205" idx="4"/>
          </p:cNvCxnSpPr>
          <p:nvPr/>
        </p:nvCxnSpPr>
        <p:spPr>
          <a:xfrm>
            <a:off x="5654056" y="1199213"/>
            <a:ext cx="3380859" cy="3181177"/>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207" idx="4"/>
          </p:cNvCxnSpPr>
          <p:nvPr/>
        </p:nvCxnSpPr>
        <p:spPr>
          <a:xfrm>
            <a:off x="8153823" y="2819422"/>
            <a:ext cx="1635197" cy="446612"/>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207" idx="4"/>
          </p:cNvCxnSpPr>
          <p:nvPr/>
        </p:nvCxnSpPr>
        <p:spPr>
          <a:xfrm flipV="1">
            <a:off x="8153823" y="1648176"/>
            <a:ext cx="2121781" cy="1171245"/>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207" idx="4"/>
          </p:cNvCxnSpPr>
          <p:nvPr/>
        </p:nvCxnSpPr>
        <p:spPr>
          <a:xfrm>
            <a:off x="8153823" y="2819422"/>
            <a:ext cx="2028861" cy="2217497"/>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8" name="Trapezoid 197"/>
          <p:cNvSpPr/>
          <p:nvPr/>
        </p:nvSpPr>
        <p:spPr>
          <a:xfrm>
            <a:off x="1851974" y="1117899"/>
            <a:ext cx="1326217" cy="390444"/>
          </a:xfrm>
          <a:prstGeom prst="trapezoid">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SCADA 1</a:t>
            </a:r>
          </a:p>
        </p:txBody>
      </p:sp>
      <p:sp>
        <p:nvSpPr>
          <p:cNvPr id="199" name="Can 198"/>
          <p:cNvSpPr/>
          <p:nvPr/>
        </p:nvSpPr>
        <p:spPr>
          <a:xfrm>
            <a:off x="6437767" y="5535802"/>
            <a:ext cx="897516" cy="615527"/>
          </a:xfrm>
          <a:prstGeom prst="ca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LIMS</a:t>
            </a:r>
          </a:p>
        </p:txBody>
      </p:sp>
      <p:sp>
        <p:nvSpPr>
          <p:cNvPr id="203" name="Can 202"/>
          <p:cNvSpPr/>
          <p:nvPr/>
        </p:nvSpPr>
        <p:spPr>
          <a:xfrm>
            <a:off x="4250742" y="4804633"/>
            <a:ext cx="912063" cy="615527"/>
          </a:xfrm>
          <a:prstGeom prst="can">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CBM</a:t>
            </a:r>
          </a:p>
        </p:txBody>
      </p:sp>
      <p:sp>
        <p:nvSpPr>
          <p:cNvPr id="206" name="L-Shape 205"/>
          <p:cNvSpPr/>
          <p:nvPr/>
        </p:nvSpPr>
        <p:spPr>
          <a:xfrm>
            <a:off x="130568" y="4089636"/>
            <a:ext cx="1219200" cy="365760"/>
          </a:xfrm>
          <a:prstGeom prst="corner">
            <a:avLst>
              <a:gd name="adj1" fmla="val 76680"/>
              <a:gd name="adj2" fmla="val 80492"/>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Instrument</a:t>
            </a:r>
          </a:p>
        </p:txBody>
      </p:sp>
      <p:sp>
        <p:nvSpPr>
          <p:cNvPr id="207" name="Can 206"/>
          <p:cNvSpPr/>
          <p:nvPr/>
        </p:nvSpPr>
        <p:spPr>
          <a:xfrm>
            <a:off x="7055778" y="2428174"/>
            <a:ext cx="1098045" cy="782495"/>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ERP</a:t>
            </a:r>
          </a:p>
        </p:txBody>
      </p:sp>
      <p:sp>
        <p:nvSpPr>
          <p:cNvPr id="208" name="Can 207"/>
          <p:cNvSpPr/>
          <p:nvPr/>
        </p:nvSpPr>
        <p:spPr>
          <a:xfrm>
            <a:off x="3931860" y="2716590"/>
            <a:ext cx="1490285" cy="782709"/>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Asset Reliability</a:t>
            </a:r>
          </a:p>
        </p:txBody>
      </p:sp>
      <p:sp>
        <p:nvSpPr>
          <p:cNvPr id="210" name="Round Same Side Corner Rectangle 209"/>
          <p:cNvSpPr/>
          <p:nvPr/>
        </p:nvSpPr>
        <p:spPr>
          <a:xfrm>
            <a:off x="150581" y="1641488"/>
            <a:ext cx="1219200" cy="365760"/>
          </a:xfrm>
          <a:prstGeom prst="round2SameRect">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PLC 2</a:t>
            </a:r>
          </a:p>
        </p:txBody>
      </p:sp>
      <p:sp>
        <p:nvSpPr>
          <p:cNvPr id="259" name="Round Same Side Corner Rectangle 258"/>
          <p:cNvSpPr/>
          <p:nvPr/>
        </p:nvSpPr>
        <p:spPr>
          <a:xfrm>
            <a:off x="154540" y="1129373"/>
            <a:ext cx="1219200" cy="365760"/>
          </a:xfrm>
          <a:prstGeom prst="round2SameRect">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PLC 1 </a:t>
            </a:r>
          </a:p>
        </p:txBody>
      </p:sp>
      <p:cxnSp>
        <p:nvCxnSpPr>
          <p:cNvPr id="270" name="Straight Arrow Connector 269"/>
          <p:cNvCxnSpPr>
            <a:stCxn id="259" idx="0"/>
            <a:endCxn id="198" idx="1"/>
          </p:cNvCxnSpPr>
          <p:nvPr/>
        </p:nvCxnSpPr>
        <p:spPr>
          <a:xfrm>
            <a:off x="1373741" y="1312254"/>
            <a:ext cx="527039" cy="868"/>
          </a:xfrm>
          <a:prstGeom prst="straightConnector1">
            <a:avLst/>
          </a:prstGeom>
          <a:ln w="12700">
            <a:solidFill>
              <a:srgbClr val="FF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198" idx="3"/>
            <a:endCxn id="205" idx="2"/>
          </p:cNvCxnSpPr>
          <p:nvPr/>
        </p:nvCxnSpPr>
        <p:spPr>
          <a:xfrm flipV="1">
            <a:off x="3129386" y="1199212"/>
            <a:ext cx="1230329" cy="113909"/>
          </a:xfrm>
          <a:prstGeom prst="straightConnector1">
            <a:avLst/>
          </a:prstGeom>
          <a:ln w="127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stCxn id="140" idx="0"/>
            <a:endCxn id="205" idx="2"/>
          </p:cNvCxnSpPr>
          <p:nvPr/>
        </p:nvCxnSpPr>
        <p:spPr>
          <a:xfrm flipV="1">
            <a:off x="3263686" y="1199212"/>
            <a:ext cx="1096029" cy="3163643"/>
          </a:xfrm>
          <a:prstGeom prst="straightConnector1">
            <a:avLst/>
          </a:prstGeom>
          <a:ln w="127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205" idx="3"/>
            <a:endCxn id="208" idx="1"/>
          </p:cNvCxnSpPr>
          <p:nvPr/>
        </p:nvCxnSpPr>
        <p:spPr>
          <a:xfrm flipH="1">
            <a:off x="4677003" y="1467759"/>
            <a:ext cx="329883" cy="1248831"/>
          </a:xfrm>
          <a:prstGeom prst="straightConnector1">
            <a:avLst/>
          </a:prstGeom>
          <a:ln w="127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a:stCxn id="103" idx="3"/>
            <a:endCxn id="205" idx="2"/>
          </p:cNvCxnSpPr>
          <p:nvPr/>
        </p:nvCxnSpPr>
        <p:spPr>
          <a:xfrm flipV="1">
            <a:off x="3150519" y="1199213"/>
            <a:ext cx="1209196" cy="627388"/>
          </a:xfrm>
          <a:prstGeom prst="straightConnector1">
            <a:avLst/>
          </a:prstGeom>
          <a:ln w="127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9" name="L-Shape 278"/>
          <p:cNvSpPr/>
          <p:nvPr/>
        </p:nvSpPr>
        <p:spPr>
          <a:xfrm>
            <a:off x="146127" y="2471000"/>
            <a:ext cx="1219200" cy="365760"/>
          </a:xfrm>
          <a:prstGeom prst="corner">
            <a:avLst>
              <a:gd name="adj1" fmla="val 76680"/>
              <a:gd name="adj2" fmla="val 80492"/>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DCS 1</a:t>
            </a:r>
          </a:p>
        </p:txBody>
      </p:sp>
      <p:sp>
        <p:nvSpPr>
          <p:cNvPr id="280" name="L-Shape 279"/>
          <p:cNvSpPr/>
          <p:nvPr/>
        </p:nvSpPr>
        <p:spPr>
          <a:xfrm>
            <a:off x="121617" y="3258133"/>
            <a:ext cx="1219200" cy="365760"/>
          </a:xfrm>
          <a:prstGeom prst="corner">
            <a:avLst>
              <a:gd name="adj1" fmla="val 76680"/>
              <a:gd name="adj2" fmla="val 80492"/>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DCS 2</a:t>
            </a:r>
          </a:p>
        </p:txBody>
      </p:sp>
      <p:sp>
        <p:nvSpPr>
          <p:cNvPr id="83" name="Can 82"/>
          <p:cNvSpPr/>
          <p:nvPr/>
        </p:nvSpPr>
        <p:spPr>
          <a:xfrm>
            <a:off x="4217303" y="3961347"/>
            <a:ext cx="912063" cy="615527"/>
          </a:xfrm>
          <a:prstGeom prst="can">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CAPA</a:t>
            </a:r>
          </a:p>
        </p:txBody>
      </p:sp>
      <p:sp>
        <p:nvSpPr>
          <p:cNvPr id="102" name="L-Shape 101"/>
          <p:cNvSpPr/>
          <p:nvPr/>
        </p:nvSpPr>
        <p:spPr>
          <a:xfrm>
            <a:off x="130568" y="4924460"/>
            <a:ext cx="1219200" cy="365760"/>
          </a:xfrm>
          <a:prstGeom prst="corner">
            <a:avLst>
              <a:gd name="adj1" fmla="val 86209"/>
              <a:gd name="adj2" fmla="val 183402"/>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Instrument</a:t>
            </a:r>
          </a:p>
        </p:txBody>
      </p:sp>
      <p:sp>
        <p:nvSpPr>
          <p:cNvPr id="103" name="Trapezoid 102"/>
          <p:cNvSpPr/>
          <p:nvPr/>
        </p:nvSpPr>
        <p:spPr>
          <a:xfrm>
            <a:off x="1873108" y="1631378"/>
            <a:ext cx="1326217" cy="390444"/>
          </a:xfrm>
          <a:prstGeom prst="trapezoid">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SCADA 2</a:t>
            </a:r>
          </a:p>
        </p:txBody>
      </p:sp>
      <p:sp>
        <p:nvSpPr>
          <p:cNvPr id="105" name="L-Shape 104"/>
          <p:cNvSpPr/>
          <p:nvPr/>
        </p:nvSpPr>
        <p:spPr>
          <a:xfrm>
            <a:off x="130568" y="5754888"/>
            <a:ext cx="1219200" cy="365760"/>
          </a:xfrm>
          <a:prstGeom prst="corner">
            <a:avLst>
              <a:gd name="adj1" fmla="val 76680"/>
              <a:gd name="adj2" fmla="val 80492"/>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Controller</a:t>
            </a:r>
          </a:p>
        </p:txBody>
      </p:sp>
      <p:sp>
        <p:nvSpPr>
          <p:cNvPr id="106" name="Can 105"/>
          <p:cNvSpPr/>
          <p:nvPr/>
        </p:nvSpPr>
        <p:spPr>
          <a:xfrm>
            <a:off x="4226925" y="5596893"/>
            <a:ext cx="912063" cy="615527"/>
          </a:xfrm>
          <a:prstGeom prst="can">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EMS</a:t>
            </a:r>
          </a:p>
        </p:txBody>
      </p:sp>
      <p:sp>
        <p:nvSpPr>
          <p:cNvPr id="108" name="Can 107"/>
          <p:cNvSpPr/>
          <p:nvPr/>
        </p:nvSpPr>
        <p:spPr>
          <a:xfrm>
            <a:off x="6522433" y="3827951"/>
            <a:ext cx="1546840" cy="839331"/>
          </a:xfrm>
          <a:prstGeom prst="can">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Planning and Scheduling</a:t>
            </a:r>
          </a:p>
        </p:txBody>
      </p:sp>
      <p:cxnSp>
        <p:nvCxnSpPr>
          <p:cNvPr id="21" name="Curved Connector 20"/>
          <p:cNvCxnSpPr>
            <a:stCxn id="114" idx="2"/>
            <a:endCxn id="207" idx="2"/>
          </p:cNvCxnSpPr>
          <p:nvPr/>
        </p:nvCxnSpPr>
        <p:spPr>
          <a:xfrm rot="5400000">
            <a:off x="6436444" y="2093109"/>
            <a:ext cx="1345648" cy="106980"/>
          </a:xfrm>
          <a:prstGeom prst="curvedConnector4">
            <a:avLst>
              <a:gd name="adj1" fmla="val 35462"/>
              <a:gd name="adj2" fmla="val 384913"/>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208" idx="4"/>
            <a:endCxn id="114" idx="1"/>
          </p:cNvCxnSpPr>
          <p:nvPr/>
        </p:nvCxnSpPr>
        <p:spPr>
          <a:xfrm flipV="1">
            <a:off x="5422146" y="1166011"/>
            <a:ext cx="1284580" cy="194193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0" name="L-Shape 139"/>
          <p:cNvSpPr/>
          <p:nvPr/>
        </p:nvSpPr>
        <p:spPr>
          <a:xfrm>
            <a:off x="1904829" y="4137327"/>
            <a:ext cx="1358856" cy="365760"/>
          </a:xfrm>
          <a:prstGeom prst="corner">
            <a:avLst>
              <a:gd name="adj1" fmla="val 76680"/>
              <a:gd name="adj2" fmla="val 80492"/>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Manual 1</a:t>
            </a:r>
          </a:p>
        </p:txBody>
      </p:sp>
      <p:sp>
        <p:nvSpPr>
          <p:cNvPr id="141" name="L-Shape 140"/>
          <p:cNvSpPr/>
          <p:nvPr/>
        </p:nvSpPr>
        <p:spPr>
          <a:xfrm>
            <a:off x="1916303" y="4951628"/>
            <a:ext cx="1358856" cy="365760"/>
          </a:xfrm>
          <a:prstGeom prst="corner">
            <a:avLst>
              <a:gd name="adj1" fmla="val 76680"/>
              <a:gd name="adj2" fmla="val 80492"/>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Manual 2</a:t>
            </a:r>
          </a:p>
        </p:txBody>
      </p:sp>
      <p:cxnSp>
        <p:nvCxnSpPr>
          <p:cNvPr id="151" name="Straight Arrow Connector 150"/>
          <p:cNvCxnSpPr>
            <a:stCxn id="103" idx="3"/>
            <a:endCxn id="208" idx="2"/>
          </p:cNvCxnSpPr>
          <p:nvPr/>
        </p:nvCxnSpPr>
        <p:spPr>
          <a:xfrm>
            <a:off x="3150519" y="1826600"/>
            <a:ext cx="781341" cy="128134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98" idx="3"/>
            <a:endCxn id="208" idx="2"/>
          </p:cNvCxnSpPr>
          <p:nvPr/>
        </p:nvCxnSpPr>
        <p:spPr>
          <a:xfrm>
            <a:off x="3129385" y="1313122"/>
            <a:ext cx="802475" cy="179482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41" idx="0"/>
            <a:endCxn id="205" idx="2"/>
          </p:cNvCxnSpPr>
          <p:nvPr/>
        </p:nvCxnSpPr>
        <p:spPr>
          <a:xfrm flipV="1">
            <a:off x="3275159" y="1199212"/>
            <a:ext cx="1084556" cy="3977944"/>
          </a:xfrm>
          <a:prstGeom prst="straightConnector1">
            <a:avLst/>
          </a:prstGeom>
          <a:ln w="127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210" idx="0"/>
            <a:endCxn id="103" idx="1"/>
          </p:cNvCxnSpPr>
          <p:nvPr/>
        </p:nvCxnSpPr>
        <p:spPr>
          <a:xfrm>
            <a:off x="1369781" y="1824368"/>
            <a:ext cx="552131" cy="2232"/>
          </a:xfrm>
          <a:prstGeom prst="straightConnector1">
            <a:avLst/>
          </a:prstGeom>
          <a:ln w="12700">
            <a:solidFill>
              <a:srgbClr val="FF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stCxn id="206" idx="0"/>
            <a:endCxn id="140" idx="2"/>
          </p:cNvCxnSpPr>
          <p:nvPr/>
        </p:nvCxnSpPr>
        <p:spPr>
          <a:xfrm>
            <a:off x="1349768" y="4315164"/>
            <a:ext cx="555061" cy="5043"/>
          </a:xfrm>
          <a:prstGeom prst="straightConnector1">
            <a:avLst/>
          </a:prstGeom>
          <a:ln w="12700">
            <a:solidFill>
              <a:srgbClr val="FF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02" idx="0"/>
            <a:endCxn id="141" idx="2"/>
          </p:cNvCxnSpPr>
          <p:nvPr/>
        </p:nvCxnSpPr>
        <p:spPr>
          <a:xfrm>
            <a:off x="1349769" y="5132561"/>
            <a:ext cx="566535" cy="1947"/>
          </a:xfrm>
          <a:prstGeom prst="straightConnector1">
            <a:avLst/>
          </a:prstGeom>
          <a:ln w="12700">
            <a:solidFill>
              <a:srgbClr val="FF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41" idx="0"/>
            <a:endCxn id="203" idx="2"/>
          </p:cNvCxnSpPr>
          <p:nvPr/>
        </p:nvCxnSpPr>
        <p:spPr>
          <a:xfrm flipV="1">
            <a:off x="3275159" y="5112396"/>
            <a:ext cx="975583" cy="6476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140" idx="0"/>
            <a:endCxn id="203" idx="2"/>
          </p:cNvCxnSpPr>
          <p:nvPr/>
        </p:nvCxnSpPr>
        <p:spPr>
          <a:xfrm>
            <a:off x="3263685" y="4362855"/>
            <a:ext cx="987056" cy="74954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Curved Connector 189"/>
          <p:cNvCxnSpPr>
            <a:stCxn id="205" idx="4"/>
            <a:endCxn id="108" idx="2"/>
          </p:cNvCxnSpPr>
          <p:nvPr/>
        </p:nvCxnSpPr>
        <p:spPr>
          <a:xfrm>
            <a:off x="5654057" y="1199213"/>
            <a:ext cx="868377" cy="3048404"/>
          </a:xfrm>
          <a:prstGeom prst="curvedConnector3">
            <a:avLst>
              <a:gd name="adj1" fmla="val 50000"/>
            </a:avLst>
          </a:prstGeom>
          <a:ln w="127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Curved Connector 192"/>
          <p:cNvCxnSpPr>
            <a:stCxn id="208" idx="4"/>
            <a:endCxn id="108" idx="2"/>
          </p:cNvCxnSpPr>
          <p:nvPr/>
        </p:nvCxnSpPr>
        <p:spPr>
          <a:xfrm>
            <a:off x="5422145" y="3107944"/>
            <a:ext cx="1100288" cy="1139672"/>
          </a:xfrm>
          <a:prstGeom prst="curvedConnector3">
            <a:avLst>
              <a:gd name="adj1" fmla="val 50000"/>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Curved Connector 261"/>
          <p:cNvCxnSpPr>
            <a:stCxn id="205" idx="4"/>
            <a:endCxn id="83" idx="4"/>
          </p:cNvCxnSpPr>
          <p:nvPr/>
        </p:nvCxnSpPr>
        <p:spPr>
          <a:xfrm flipH="1">
            <a:off x="5129365" y="1199212"/>
            <a:ext cx="524691" cy="3069899"/>
          </a:xfrm>
          <a:prstGeom prst="curvedConnector3">
            <a:avLst>
              <a:gd name="adj1" fmla="val -58091"/>
            </a:avLst>
          </a:prstGeom>
          <a:ln w="127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Curved Connector 263"/>
          <p:cNvCxnSpPr>
            <a:stCxn id="205" idx="4"/>
            <a:endCxn id="203" idx="4"/>
          </p:cNvCxnSpPr>
          <p:nvPr/>
        </p:nvCxnSpPr>
        <p:spPr>
          <a:xfrm flipH="1">
            <a:off x="5162805" y="1199212"/>
            <a:ext cx="491252" cy="3913184"/>
          </a:xfrm>
          <a:prstGeom prst="curvedConnector3">
            <a:avLst>
              <a:gd name="adj1" fmla="val -62046"/>
            </a:avLst>
          </a:prstGeom>
          <a:ln w="127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Curved Connector 268"/>
          <p:cNvCxnSpPr>
            <a:stCxn id="106" idx="2"/>
            <a:endCxn id="203" idx="2"/>
          </p:cNvCxnSpPr>
          <p:nvPr/>
        </p:nvCxnSpPr>
        <p:spPr>
          <a:xfrm rot="10800000" flipH="1">
            <a:off x="4226924" y="5112398"/>
            <a:ext cx="23817" cy="792260"/>
          </a:xfrm>
          <a:prstGeom prst="curvedConnector3">
            <a:avLst>
              <a:gd name="adj1" fmla="val -127974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3" name="Curved Connector 282"/>
          <p:cNvCxnSpPr>
            <a:stCxn id="203" idx="4"/>
            <a:endCxn id="106" idx="4"/>
          </p:cNvCxnSpPr>
          <p:nvPr/>
        </p:nvCxnSpPr>
        <p:spPr>
          <a:xfrm flipH="1">
            <a:off x="5138988" y="5112397"/>
            <a:ext cx="23817" cy="792260"/>
          </a:xfrm>
          <a:prstGeom prst="curvedConnector3">
            <a:avLst>
              <a:gd name="adj1" fmla="val -127974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6" name="Curved Connector 285"/>
          <p:cNvCxnSpPr>
            <a:stCxn id="205" idx="4"/>
            <a:endCxn id="199" idx="2"/>
          </p:cNvCxnSpPr>
          <p:nvPr/>
        </p:nvCxnSpPr>
        <p:spPr>
          <a:xfrm>
            <a:off x="5654057" y="1199213"/>
            <a:ext cx="783711" cy="4644353"/>
          </a:xfrm>
          <a:prstGeom prst="curvedConnector3">
            <a:avLst>
              <a:gd name="adj1" fmla="val 50000"/>
            </a:avLst>
          </a:prstGeom>
          <a:ln w="127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108" idx="1"/>
            <a:endCxn id="207" idx="2"/>
          </p:cNvCxnSpPr>
          <p:nvPr/>
        </p:nvCxnSpPr>
        <p:spPr>
          <a:xfrm rot="16200000" flipV="1">
            <a:off x="6671553" y="3203649"/>
            <a:ext cx="1008529" cy="240076"/>
          </a:xfrm>
          <a:prstGeom prst="curvedConnector4">
            <a:avLst>
              <a:gd name="adj1" fmla="val 30603"/>
              <a:gd name="adj2" fmla="val 449116"/>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05" name="Can 204"/>
          <p:cNvSpPr/>
          <p:nvPr/>
        </p:nvSpPr>
        <p:spPr>
          <a:xfrm>
            <a:off x="4359715" y="930666"/>
            <a:ext cx="1294341" cy="537093"/>
          </a:xfrm>
          <a:prstGeom prst="can">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Historian</a:t>
            </a:r>
          </a:p>
        </p:txBody>
      </p:sp>
      <p:cxnSp>
        <p:nvCxnSpPr>
          <p:cNvPr id="123" name="Straight Arrow Connector 122"/>
          <p:cNvCxnSpPr>
            <a:stCxn id="205" idx="4"/>
            <a:endCxn id="114" idx="1"/>
          </p:cNvCxnSpPr>
          <p:nvPr/>
        </p:nvCxnSpPr>
        <p:spPr>
          <a:xfrm flipV="1">
            <a:off x="5654056" y="1166012"/>
            <a:ext cx="1052669" cy="33201"/>
          </a:xfrm>
          <a:prstGeom prst="straightConnector1">
            <a:avLst/>
          </a:prstGeom>
          <a:ln w="127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953" y="0"/>
            <a:ext cx="12203953" cy="86985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Arial" panose="020B0604020202020204" pitchFamily="34" charset="0"/>
              <a:cs typeface="Arial" panose="020B0604020202020204" pitchFamily="34" charset="0"/>
            </a:endParaRPr>
          </a:p>
        </p:txBody>
      </p:sp>
      <p:sp>
        <p:nvSpPr>
          <p:cNvPr id="114" name="Rounded Rectangle 113"/>
          <p:cNvSpPr/>
          <p:nvPr/>
        </p:nvSpPr>
        <p:spPr>
          <a:xfrm>
            <a:off x="6706726" y="858247"/>
            <a:ext cx="912063" cy="615527"/>
          </a:xfrm>
          <a:prstGeom prst="roundRect">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a:solidFill>
                  <a:prstClr val="white"/>
                </a:solidFill>
                <a:latin typeface="Arial" panose="020B0604020202020204" pitchFamily="34" charset="0"/>
                <a:cs typeface="Arial" panose="020B0604020202020204" pitchFamily="34" charset="0"/>
              </a:rPr>
              <a:t>Excel</a:t>
            </a:r>
          </a:p>
        </p:txBody>
      </p:sp>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1721" y="4899113"/>
            <a:ext cx="385220" cy="416455"/>
          </a:xfrm>
          <a:prstGeom prst="rect">
            <a:avLst/>
          </a:prstGeom>
        </p:spPr>
      </p:pic>
      <p:pic>
        <p:nvPicPr>
          <p:cNvPr id="75" name="Picture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5961" y="5715775"/>
            <a:ext cx="296724" cy="344877"/>
          </a:xfrm>
          <a:prstGeom prst="rect">
            <a:avLst/>
          </a:prstGeom>
        </p:spPr>
      </p:pic>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2807" y="1070385"/>
            <a:ext cx="360240" cy="411112"/>
          </a:xfrm>
          <a:prstGeom prst="rect">
            <a:avLst/>
          </a:prstGeom>
        </p:spPr>
      </p:pic>
      <p:pic>
        <p:nvPicPr>
          <p:cNvPr id="78"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1220" y="5048303"/>
            <a:ext cx="352685" cy="412551"/>
          </a:xfrm>
          <a:prstGeom prst="rect">
            <a:avLst/>
          </a:prstGeom>
        </p:spPr>
      </p:pic>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1168" y="2047357"/>
            <a:ext cx="404741" cy="480224"/>
          </a:xfrm>
          <a:prstGeom prst="rect">
            <a:avLst/>
          </a:prstGeom>
        </p:spPr>
      </p:pic>
      <p:pic>
        <p:nvPicPr>
          <p:cNvPr id="84" name="Picture 8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1583" y="2916523"/>
            <a:ext cx="404741" cy="480224"/>
          </a:xfrm>
          <a:prstGeom prst="rect">
            <a:avLst/>
          </a:prstGeom>
        </p:spPr>
      </p:pic>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02824" y="2009505"/>
            <a:ext cx="352685" cy="412551"/>
          </a:xfrm>
          <a:prstGeom prst="rect">
            <a:avLst/>
          </a:prstGeom>
        </p:spPr>
      </p:pic>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0531" y="1349194"/>
            <a:ext cx="385220" cy="416455"/>
          </a:xfrm>
          <a:prstGeom prst="rect">
            <a:avLst/>
          </a:prstGeom>
        </p:spPr>
      </p:pic>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0321" y="4396962"/>
            <a:ext cx="296724" cy="344877"/>
          </a:xfrm>
          <a:prstGeom prst="rect">
            <a:avLst/>
          </a:prstGeom>
        </p:spPr>
      </p:pic>
      <p:sp>
        <p:nvSpPr>
          <p:cNvPr id="2" name="Title 1"/>
          <p:cNvSpPr>
            <a:spLocks noGrp="1"/>
          </p:cNvSpPr>
          <p:nvPr>
            <p:ph type="title"/>
          </p:nvPr>
        </p:nvSpPr>
        <p:spPr>
          <a:xfrm>
            <a:off x="0" y="78122"/>
            <a:ext cx="11511968" cy="666516"/>
          </a:xfrm>
        </p:spPr>
        <p:txBody>
          <a:bodyPr>
            <a:normAutofit fontScale="90000"/>
          </a:bodyPr>
          <a:lstStyle/>
          <a:p>
            <a:r>
              <a:rPr lang="en-US" sz="3200">
                <a:latin typeface="Arial" panose="020B0604020202020204" pitchFamily="34" charset="0"/>
              </a:rPr>
              <a:t>Traditional Project Based Outcome with Data and Information</a:t>
            </a:r>
          </a:p>
        </p:txBody>
      </p:sp>
      <p:sp>
        <p:nvSpPr>
          <p:cNvPr id="70" name="Curved Down Arrow 69">
            <a:hlinkClick r:id="rId9" action="ppaction://hlinksldjump"/>
          </p:cNvPr>
          <p:cNvSpPr/>
          <p:nvPr/>
        </p:nvSpPr>
        <p:spPr>
          <a:xfrm rot="5400000">
            <a:off x="8835391" y="6372876"/>
            <a:ext cx="456592" cy="398304"/>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2400">
              <a:solidFill>
                <a:prstClr val="black"/>
              </a:solidFill>
              <a:latin typeface="Proxima Nova Rg"/>
            </a:endParaRPr>
          </a:p>
        </p:txBody>
      </p:sp>
    </p:spTree>
    <p:extLst>
      <p:ext uri="{BB962C8B-B14F-4D97-AF65-F5344CB8AC3E}">
        <p14:creationId xmlns:p14="http://schemas.microsoft.com/office/powerpoint/2010/main" val="1491774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1219170"/>
            <a:fld id="{0D4F9E36-7025-49CB-B89D-D6B1006DBBBD}" type="slidenum">
              <a:rPr lang="en-US">
                <a:solidFill>
                  <a:prstClr val="black">
                    <a:lumMod val="65000"/>
                    <a:lumOff val="35000"/>
                  </a:prstClr>
                </a:solidFill>
                <a:latin typeface="Proxima Nova Rg"/>
              </a:rPr>
              <a:pPr defTabSz="1219170"/>
              <a:t>19</a:t>
            </a:fld>
            <a:endParaRPr lang="en-US">
              <a:solidFill>
                <a:prstClr val="black">
                  <a:lumMod val="65000"/>
                  <a:lumOff val="35000"/>
                </a:prstClr>
              </a:solidFill>
              <a:latin typeface="Proxima Nova Rg"/>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49" y="1930546"/>
            <a:ext cx="5624951" cy="2631025"/>
          </a:xfrm>
          <a:prstGeom prst="rect">
            <a:avLst/>
          </a:prstGeom>
        </p:spPr>
      </p:pic>
      <p:sp>
        <p:nvSpPr>
          <p:cNvPr id="4" name="Rounded Rectangle 3"/>
          <p:cNvSpPr/>
          <p:nvPr/>
        </p:nvSpPr>
        <p:spPr>
          <a:xfrm>
            <a:off x="6911891" y="843705"/>
            <a:ext cx="4811900" cy="4607927"/>
          </a:xfrm>
          <a:prstGeom prst="roundRect">
            <a:avLst/>
          </a:prstGeom>
          <a:solidFill>
            <a:schemeClr val="accent1">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a:solidFill>
                  <a:prstClr val="white"/>
                </a:solidFill>
                <a:latin typeface="Proxima Nova Rg"/>
              </a:rPr>
              <a:t>Recognizing Key Contributors in Building an Effective ‘Strategy’</a:t>
            </a:r>
          </a:p>
        </p:txBody>
      </p:sp>
      <p:sp>
        <p:nvSpPr>
          <p:cNvPr id="5" name="Curved Down Arrow 4">
            <a:hlinkClick r:id="rId3" action="ppaction://hlinksldjump"/>
          </p:cNvPr>
          <p:cNvSpPr/>
          <p:nvPr/>
        </p:nvSpPr>
        <p:spPr>
          <a:xfrm rot="5400000">
            <a:off x="8835391" y="6372876"/>
            <a:ext cx="456592" cy="398304"/>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2400">
              <a:solidFill>
                <a:prstClr val="black"/>
              </a:solidFill>
              <a:latin typeface="Proxima Nova Rg"/>
            </a:endParaRPr>
          </a:p>
        </p:txBody>
      </p:sp>
    </p:spTree>
    <p:extLst>
      <p:ext uri="{BB962C8B-B14F-4D97-AF65-F5344CB8AC3E}">
        <p14:creationId xmlns:p14="http://schemas.microsoft.com/office/powerpoint/2010/main" val="1042868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34801" y="3880936"/>
            <a:ext cx="4057201" cy="923330"/>
          </a:xfrm>
        </p:spPr>
        <p:txBody>
          <a:bodyPr/>
          <a:lstStyle/>
          <a:p>
            <a:r>
              <a:rPr lang="en-US"/>
              <a:t>Introduction</a:t>
            </a:r>
          </a:p>
        </p:txBody>
      </p:sp>
    </p:spTree>
    <p:extLst>
      <p:ext uri="{BB962C8B-B14F-4D97-AF65-F5344CB8AC3E}">
        <p14:creationId xmlns:p14="http://schemas.microsoft.com/office/powerpoint/2010/main" val="3439470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375" y="-72615"/>
            <a:ext cx="12298259" cy="892625"/>
          </a:xfrm>
        </p:spPr>
        <p:txBody>
          <a:bodyPr>
            <a:normAutofit/>
          </a:bodyPr>
          <a:lstStyle/>
          <a:p>
            <a:pPr lvl="0"/>
            <a:r>
              <a:rPr lang="en-US" dirty="0" smtClean="0"/>
              <a:t>Achieving Success: Recognize Capability </a:t>
            </a:r>
            <a:r>
              <a:rPr lang="en-US" dirty="0"/>
              <a:t>and Maturity</a:t>
            </a:r>
          </a:p>
        </p:txBody>
      </p:sp>
      <p:sp>
        <p:nvSpPr>
          <p:cNvPr id="4" name="Slide Number Placeholder 3"/>
          <p:cNvSpPr>
            <a:spLocks noGrp="1"/>
          </p:cNvSpPr>
          <p:nvPr>
            <p:ph type="sldNum" sz="quarter" idx="12"/>
          </p:nvPr>
        </p:nvSpPr>
        <p:spPr/>
        <p:txBody>
          <a:bodyPr/>
          <a:lstStyle/>
          <a:p>
            <a:pPr defTabSz="1219170"/>
            <a:fld id="{72AB1921-A1F4-4133-B79B-2C7CBB47F54E}" type="slidenum">
              <a:rPr lang="en-US">
                <a:solidFill>
                  <a:prstClr val="white"/>
                </a:solidFill>
              </a:rPr>
              <a:pPr defTabSz="1219170"/>
              <a:t>20</a:t>
            </a:fld>
            <a:endParaRPr lang="en-US">
              <a:solidFill>
                <a:prstClr val="white"/>
              </a:solidFill>
            </a:endParaRPr>
          </a:p>
        </p:txBody>
      </p:sp>
      <p:pic>
        <p:nvPicPr>
          <p:cNvPr id="2" name="Picture 1"/>
          <p:cNvPicPr>
            <a:picLocks noChangeAspect="1"/>
          </p:cNvPicPr>
          <p:nvPr/>
        </p:nvPicPr>
        <p:blipFill>
          <a:blip r:embed="rId3"/>
          <a:stretch>
            <a:fillRect/>
          </a:stretch>
        </p:blipFill>
        <p:spPr>
          <a:xfrm>
            <a:off x="474975" y="766170"/>
            <a:ext cx="11168944" cy="5581497"/>
          </a:xfrm>
          <a:prstGeom prst="rect">
            <a:avLst/>
          </a:prstGeom>
        </p:spPr>
      </p:pic>
      <p:sp>
        <p:nvSpPr>
          <p:cNvPr id="5" name="Curved Down Arrow 4">
            <a:hlinkClick r:id="rId4" action="ppaction://hlinksldjump"/>
          </p:cNvPr>
          <p:cNvSpPr/>
          <p:nvPr/>
        </p:nvSpPr>
        <p:spPr>
          <a:xfrm rot="5400000">
            <a:off x="8835391" y="6372876"/>
            <a:ext cx="456592" cy="398304"/>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2400">
              <a:solidFill>
                <a:prstClr val="black"/>
              </a:solidFill>
              <a:latin typeface="Proxima Nova Rg"/>
            </a:endParaRPr>
          </a:p>
        </p:txBody>
      </p:sp>
    </p:spTree>
    <p:extLst>
      <p:ext uri="{BB962C8B-B14F-4D97-AF65-F5344CB8AC3E}">
        <p14:creationId xmlns:p14="http://schemas.microsoft.com/office/powerpoint/2010/main" val="2715680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67" y="0"/>
            <a:ext cx="11621412" cy="1000224"/>
          </a:xfrm>
        </p:spPr>
        <p:txBody>
          <a:bodyPr>
            <a:normAutofit/>
          </a:bodyPr>
          <a:lstStyle/>
          <a:p>
            <a:pPr algn="ctr"/>
            <a:r>
              <a:rPr lang="en-US"/>
              <a:t>Achieving Success:  It is about Change</a:t>
            </a:r>
          </a:p>
        </p:txBody>
      </p:sp>
      <p:sp>
        <p:nvSpPr>
          <p:cNvPr id="4" name="Slide Number Placeholder 3"/>
          <p:cNvSpPr>
            <a:spLocks noGrp="1"/>
          </p:cNvSpPr>
          <p:nvPr>
            <p:ph type="sldNum" sz="quarter" idx="4294967295"/>
          </p:nvPr>
        </p:nvSpPr>
        <p:spPr>
          <a:xfrm>
            <a:off x="10440430" y="6423774"/>
            <a:ext cx="1658197" cy="365125"/>
          </a:xfrm>
          <a:prstGeom prst="rect">
            <a:avLst/>
          </a:prstGeom>
        </p:spPr>
        <p:txBody>
          <a:bodyPr/>
          <a:lstStyle/>
          <a:p>
            <a:pPr defTabSz="1219170"/>
            <a:fld id="{0D4F9E36-7025-49CB-B89D-D6B1006DBBBD}" type="slidenum">
              <a:rPr lang="en-US">
                <a:solidFill>
                  <a:prstClr val="white"/>
                </a:solidFill>
                <a:latin typeface="Proxima Nova Rg"/>
              </a:rPr>
              <a:pPr defTabSz="1219170"/>
              <a:t>21</a:t>
            </a:fld>
            <a:endParaRPr lang="en-US">
              <a:solidFill>
                <a:prstClr val="white"/>
              </a:solidFill>
              <a:latin typeface="Proxima Nova Rg"/>
            </a:endParaRPr>
          </a:p>
        </p:txBody>
      </p:sp>
      <p:sp>
        <p:nvSpPr>
          <p:cNvPr id="5" name="Freeform 4"/>
          <p:cNvSpPr/>
          <p:nvPr/>
        </p:nvSpPr>
        <p:spPr>
          <a:xfrm>
            <a:off x="714374" y="2174789"/>
            <a:ext cx="3030509" cy="2662776"/>
          </a:xfrm>
          <a:custGeom>
            <a:avLst/>
            <a:gdLst>
              <a:gd name="connsiteX0" fmla="*/ 0 w 2272882"/>
              <a:gd name="connsiteY0" fmla="*/ 191561 h 1915614"/>
              <a:gd name="connsiteX1" fmla="*/ 56107 w 2272882"/>
              <a:gd name="connsiteY1" fmla="*/ 56107 h 1915614"/>
              <a:gd name="connsiteX2" fmla="*/ 191561 w 2272882"/>
              <a:gd name="connsiteY2" fmla="*/ 0 h 1915614"/>
              <a:gd name="connsiteX3" fmla="*/ 2081321 w 2272882"/>
              <a:gd name="connsiteY3" fmla="*/ 0 h 1915614"/>
              <a:gd name="connsiteX4" fmla="*/ 2216775 w 2272882"/>
              <a:gd name="connsiteY4" fmla="*/ 56107 h 1915614"/>
              <a:gd name="connsiteX5" fmla="*/ 2272882 w 2272882"/>
              <a:gd name="connsiteY5" fmla="*/ 191561 h 1915614"/>
              <a:gd name="connsiteX6" fmla="*/ 2272882 w 2272882"/>
              <a:gd name="connsiteY6" fmla="*/ 1724053 h 1915614"/>
              <a:gd name="connsiteX7" fmla="*/ 2216775 w 2272882"/>
              <a:gd name="connsiteY7" fmla="*/ 1859507 h 1915614"/>
              <a:gd name="connsiteX8" fmla="*/ 2081321 w 2272882"/>
              <a:gd name="connsiteY8" fmla="*/ 1915614 h 1915614"/>
              <a:gd name="connsiteX9" fmla="*/ 191561 w 2272882"/>
              <a:gd name="connsiteY9" fmla="*/ 1915614 h 1915614"/>
              <a:gd name="connsiteX10" fmla="*/ 56107 w 2272882"/>
              <a:gd name="connsiteY10" fmla="*/ 1859507 h 1915614"/>
              <a:gd name="connsiteX11" fmla="*/ 0 w 2272882"/>
              <a:gd name="connsiteY11" fmla="*/ 1724053 h 1915614"/>
              <a:gd name="connsiteX12" fmla="*/ 0 w 2272882"/>
              <a:gd name="connsiteY12" fmla="*/ 191561 h 191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2882" h="1915614">
                <a:moveTo>
                  <a:pt x="0" y="191561"/>
                </a:moveTo>
                <a:cubicBezTo>
                  <a:pt x="0" y="140756"/>
                  <a:pt x="20182" y="92032"/>
                  <a:pt x="56107" y="56107"/>
                </a:cubicBezTo>
                <a:cubicBezTo>
                  <a:pt x="92032" y="20182"/>
                  <a:pt x="140756" y="0"/>
                  <a:pt x="191561" y="0"/>
                </a:cubicBezTo>
                <a:lnTo>
                  <a:pt x="2081321" y="0"/>
                </a:lnTo>
                <a:cubicBezTo>
                  <a:pt x="2132126" y="0"/>
                  <a:pt x="2180850" y="20182"/>
                  <a:pt x="2216775" y="56107"/>
                </a:cubicBezTo>
                <a:cubicBezTo>
                  <a:pt x="2252700" y="92032"/>
                  <a:pt x="2272882" y="140756"/>
                  <a:pt x="2272882" y="191561"/>
                </a:cubicBezTo>
                <a:lnTo>
                  <a:pt x="2272882" y="1724053"/>
                </a:lnTo>
                <a:cubicBezTo>
                  <a:pt x="2272882" y="1774858"/>
                  <a:pt x="2252700" y="1823582"/>
                  <a:pt x="2216775" y="1859507"/>
                </a:cubicBezTo>
                <a:cubicBezTo>
                  <a:pt x="2180850" y="1895432"/>
                  <a:pt x="2132126" y="1915614"/>
                  <a:pt x="2081321" y="1915614"/>
                </a:cubicBezTo>
                <a:lnTo>
                  <a:pt x="191561" y="1915614"/>
                </a:lnTo>
                <a:cubicBezTo>
                  <a:pt x="140756" y="1915614"/>
                  <a:pt x="92032" y="1895432"/>
                  <a:pt x="56107" y="1859507"/>
                </a:cubicBezTo>
                <a:cubicBezTo>
                  <a:pt x="20182" y="1823582"/>
                  <a:pt x="0" y="1774858"/>
                  <a:pt x="0" y="1724053"/>
                </a:cubicBezTo>
                <a:lnTo>
                  <a:pt x="0" y="1915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3879" tIns="223879" rIns="223879" bIns="771197" numCol="1" spcCol="1270" anchor="t" anchorCtr="0">
            <a:noAutofit/>
          </a:bodyPr>
          <a:lstStyle/>
          <a:p>
            <a:pPr marL="228594" lvl="1" indent="-228594" defTabSz="948243">
              <a:lnSpc>
                <a:spcPct val="90000"/>
              </a:lnSpc>
              <a:spcBef>
                <a:spcPct val="0"/>
              </a:spcBef>
              <a:spcAft>
                <a:spcPct val="15000"/>
              </a:spcAft>
              <a:buFontTx/>
              <a:buChar char="••"/>
            </a:pPr>
            <a:r>
              <a:rPr lang="en-US" sz="2133">
                <a:solidFill>
                  <a:prstClr val="black">
                    <a:hueOff val="0"/>
                    <a:satOff val="0"/>
                    <a:lumOff val="0"/>
                    <a:alphaOff val="0"/>
                  </a:prstClr>
                </a:solidFill>
                <a:latin typeface="Calibri" pitchFamily="34" charset="0"/>
                <a:cs typeface="Calibri" pitchFamily="34" charset="0"/>
              </a:rPr>
              <a:t>Hidden information, problems</a:t>
            </a:r>
          </a:p>
          <a:p>
            <a:pPr marL="228594" lvl="1" indent="-228594" defTabSz="948243">
              <a:lnSpc>
                <a:spcPct val="90000"/>
              </a:lnSpc>
              <a:spcBef>
                <a:spcPct val="0"/>
              </a:spcBef>
              <a:spcAft>
                <a:spcPct val="15000"/>
              </a:spcAft>
              <a:buFontTx/>
              <a:buChar char="••"/>
            </a:pPr>
            <a:r>
              <a:rPr lang="en-US" sz="2133">
                <a:solidFill>
                  <a:prstClr val="black">
                    <a:hueOff val="0"/>
                    <a:satOff val="0"/>
                    <a:lumOff val="0"/>
                    <a:alphaOff val="0"/>
                  </a:prstClr>
                </a:solidFill>
                <a:latin typeface="Calibri" pitchFamily="34" charset="0"/>
                <a:cs typeface="Calibri" pitchFamily="34" charset="0"/>
              </a:rPr>
              <a:t>Data in many locations &amp; not easily accessible</a:t>
            </a:r>
          </a:p>
          <a:p>
            <a:pPr marL="228594" lvl="1" indent="-228594" defTabSz="948243">
              <a:lnSpc>
                <a:spcPct val="90000"/>
              </a:lnSpc>
              <a:spcBef>
                <a:spcPct val="0"/>
              </a:spcBef>
              <a:spcAft>
                <a:spcPct val="15000"/>
              </a:spcAft>
              <a:buFontTx/>
              <a:buChar char="••"/>
            </a:pPr>
            <a:r>
              <a:rPr lang="en-US" sz="2133">
                <a:solidFill>
                  <a:prstClr val="black">
                    <a:hueOff val="0"/>
                    <a:satOff val="0"/>
                    <a:lumOff val="0"/>
                    <a:alphaOff val="0"/>
                  </a:prstClr>
                </a:solidFill>
                <a:latin typeface="Calibri" pitchFamily="34" charset="0"/>
                <a:cs typeface="Calibri" pitchFamily="34" charset="0"/>
              </a:rPr>
              <a:t>Multiple versions of the truth</a:t>
            </a:r>
          </a:p>
        </p:txBody>
      </p:sp>
      <p:sp>
        <p:nvSpPr>
          <p:cNvPr id="7" name="Freeform 6"/>
          <p:cNvSpPr/>
          <p:nvPr/>
        </p:nvSpPr>
        <p:spPr>
          <a:xfrm>
            <a:off x="4513983" y="2219425"/>
            <a:ext cx="3030509" cy="2681931"/>
          </a:xfrm>
          <a:custGeom>
            <a:avLst/>
            <a:gdLst>
              <a:gd name="connsiteX0" fmla="*/ 0 w 2272882"/>
              <a:gd name="connsiteY0" fmla="*/ 201130 h 2011296"/>
              <a:gd name="connsiteX1" fmla="*/ 58910 w 2272882"/>
              <a:gd name="connsiteY1" fmla="*/ 58910 h 2011296"/>
              <a:gd name="connsiteX2" fmla="*/ 201131 w 2272882"/>
              <a:gd name="connsiteY2" fmla="*/ 1 h 2011296"/>
              <a:gd name="connsiteX3" fmla="*/ 2071752 w 2272882"/>
              <a:gd name="connsiteY3" fmla="*/ 0 h 2011296"/>
              <a:gd name="connsiteX4" fmla="*/ 2213972 w 2272882"/>
              <a:gd name="connsiteY4" fmla="*/ 58910 h 2011296"/>
              <a:gd name="connsiteX5" fmla="*/ 2272881 w 2272882"/>
              <a:gd name="connsiteY5" fmla="*/ 201131 h 2011296"/>
              <a:gd name="connsiteX6" fmla="*/ 2272882 w 2272882"/>
              <a:gd name="connsiteY6" fmla="*/ 1810166 h 2011296"/>
              <a:gd name="connsiteX7" fmla="*/ 2213972 w 2272882"/>
              <a:gd name="connsiteY7" fmla="*/ 1952386 h 2011296"/>
              <a:gd name="connsiteX8" fmla="*/ 2071752 w 2272882"/>
              <a:gd name="connsiteY8" fmla="*/ 2011296 h 2011296"/>
              <a:gd name="connsiteX9" fmla="*/ 201130 w 2272882"/>
              <a:gd name="connsiteY9" fmla="*/ 2011296 h 2011296"/>
              <a:gd name="connsiteX10" fmla="*/ 58910 w 2272882"/>
              <a:gd name="connsiteY10" fmla="*/ 1952386 h 2011296"/>
              <a:gd name="connsiteX11" fmla="*/ 1 w 2272882"/>
              <a:gd name="connsiteY11" fmla="*/ 1810166 h 2011296"/>
              <a:gd name="connsiteX12" fmla="*/ 0 w 2272882"/>
              <a:gd name="connsiteY12" fmla="*/ 201130 h 20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2882" h="2011296">
                <a:moveTo>
                  <a:pt x="0" y="201130"/>
                </a:moveTo>
                <a:cubicBezTo>
                  <a:pt x="0" y="147787"/>
                  <a:pt x="21191" y="96629"/>
                  <a:pt x="58910" y="58910"/>
                </a:cubicBezTo>
                <a:cubicBezTo>
                  <a:pt x="96629" y="21191"/>
                  <a:pt x="147788" y="1"/>
                  <a:pt x="201131" y="1"/>
                </a:cubicBezTo>
                <a:lnTo>
                  <a:pt x="2071752" y="0"/>
                </a:lnTo>
                <a:cubicBezTo>
                  <a:pt x="2125095" y="0"/>
                  <a:pt x="2176253" y="21191"/>
                  <a:pt x="2213972" y="58910"/>
                </a:cubicBezTo>
                <a:cubicBezTo>
                  <a:pt x="2251691" y="96629"/>
                  <a:pt x="2272881" y="147788"/>
                  <a:pt x="2272881" y="201131"/>
                </a:cubicBezTo>
                <a:cubicBezTo>
                  <a:pt x="2272881" y="737476"/>
                  <a:pt x="2272882" y="1273821"/>
                  <a:pt x="2272882" y="1810166"/>
                </a:cubicBezTo>
                <a:cubicBezTo>
                  <a:pt x="2272882" y="1863509"/>
                  <a:pt x="2251692" y="1914667"/>
                  <a:pt x="2213972" y="1952386"/>
                </a:cubicBezTo>
                <a:cubicBezTo>
                  <a:pt x="2176253" y="1990105"/>
                  <a:pt x="2125095" y="2011296"/>
                  <a:pt x="2071752" y="2011296"/>
                </a:cubicBezTo>
                <a:lnTo>
                  <a:pt x="201130" y="2011296"/>
                </a:lnTo>
                <a:cubicBezTo>
                  <a:pt x="147787" y="2011296"/>
                  <a:pt x="96629" y="1990106"/>
                  <a:pt x="58910" y="1952386"/>
                </a:cubicBezTo>
                <a:cubicBezTo>
                  <a:pt x="21191" y="1914667"/>
                  <a:pt x="0" y="1863509"/>
                  <a:pt x="1" y="1810166"/>
                </a:cubicBezTo>
                <a:cubicBezTo>
                  <a:pt x="1" y="1273821"/>
                  <a:pt x="0" y="737475"/>
                  <a:pt x="0" y="20113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6815" tIns="801472" rIns="226815" bIns="226813" numCol="1" spcCol="1270" anchor="b" anchorCtr="0">
            <a:noAutofit/>
          </a:bodyPr>
          <a:lstStyle/>
          <a:p>
            <a:pPr marL="228594" lvl="1" indent="-228594" defTabSz="948243">
              <a:lnSpc>
                <a:spcPct val="90000"/>
              </a:lnSpc>
              <a:spcBef>
                <a:spcPct val="0"/>
              </a:spcBef>
              <a:spcAft>
                <a:spcPct val="15000"/>
              </a:spcAft>
              <a:buFontTx/>
              <a:buChar char="••"/>
            </a:pPr>
            <a:r>
              <a:rPr lang="en-US" sz="2133">
                <a:solidFill>
                  <a:prstClr val="black">
                    <a:hueOff val="0"/>
                    <a:satOff val="0"/>
                    <a:lumOff val="0"/>
                    <a:alphaOff val="0"/>
                  </a:prstClr>
                </a:solidFill>
                <a:latin typeface="Calibri" pitchFamily="34" charset="0"/>
                <a:cs typeface="Calibri" pitchFamily="34" charset="0"/>
              </a:rPr>
              <a:t>Common platform &amp; tools</a:t>
            </a:r>
          </a:p>
          <a:p>
            <a:pPr marL="228594" lvl="1" indent="-228594" defTabSz="948243">
              <a:lnSpc>
                <a:spcPct val="90000"/>
              </a:lnSpc>
              <a:spcBef>
                <a:spcPct val="0"/>
              </a:spcBef>
              <a:spcAft>
                <a:spcPct val="15000"/>
              </a:spcAft>
              <a:buFontTx/>
              <a:buChar char="••"/>
            </a:pPr>
            <a:r>
              <a:rPr lang="en-US" sz="2133">
                <a:solidFill>
                  <a:prstClr val="black">
                    <a:hueOff val="0"/>
                    <a:satOff val="0"/>
                    <a:lumOff val="0"/>
                    <a:alphaOff val="0"/>
                  </a:prstClr>
                </a:solidFill>
                <a:latin typeface="Calibri" pitchFamily="34" charset="0"/>
                <a:cs typeface="Calibri" pitchFamily="34" charset="0"/>
              </a:rPr>
              <a:t>Real-time data transparent, available to all</a:t>
            </a:r>
          </a:p>
          <a:p>
            <a:pPr marL="228594" lvl="1" indent="-228594" defTabSz="948243">
              <a:lnSpc>
                <a:spcPct val="90000"/>
              </a:lnSpc>
              <a:spcBef>
                <a:spcPct val="0"/>
              </a:spcBef>
              <a:spcAft>
                <a:spcPct val="15000"/>
              </a:spcAft>
              <a:buFontTx/>
              <a:buChar char="••"/>
            </a:pPr>
            <a:r>
              <a:rPr lang="en-US" sz="2133">
                <a:solidFill>
                  <a:prstClr val="black">
                    <a:hueOff val="0"/>
                    <a:satOff val="0"/>
                    <a:lumOff val="0"/>
                    <a:alphaOff val="0"/>
                  </a:prstClr>
                </a:solidFill>
                <a:latin typeface="Calibri" pitchFamily="34" charset="0"/>
                <a:cs typeface="Calibri" pitchFamily="34" charset="0"/>
              </a:rPr>
              <a:t>Standardized Data Model</a:t>
            </a:r>
          </a:p>
        </p:txBody>
      </p:sp>
      <p:sp>
        <p:nvSpPr>
          <p:cNvPr id="9" name="Freeform 8"/>
          <p:cNvSpPr/>
          <p:nvPr/>
        </p:nvSpPr>
        <p:spPr>
          <a:xfrm>
            <a:off x="8313592" y="2172737"/>
            <a:ext cx="3030509" cy="2775311"/>
          </a:xfrm>
          <a:custGeom>
            <a:avLst/>
            <a:gdLst>
              <a:gd name="connsiteX0" fmla="*/ 0 w 2272882"/>
              <a:gd name="connsiteY0" fmla="*/ 215752 h 2157519"/>
              <a:gd name="connsiteX1" fmla="*/ 63193 w 2272882"/>
              <a:gd name="connsiteY1" fmla="*/ 63192 h 2157519"/>
              <a:gd name="connsiteX2" fmla="*/ 215753 w 2272882"/>
              <a:gd name="connsiteY2" fmla="*/ 0 h 2157519"/>
              <a:gd name="connsiteX3" fmla="*/ 2057130 w 2272882"/>
              <a:gd name="connsiteY3" fmla="*/ 0 h 2157519"/>
              <a:gd name="connsiteX4" fmla="*/ 2209690 w 2272882"/>
              <a:gd name="connsiteY4" fmla="*/ 63193 h 2157519"/>
              <a:gd name="connsiteX5" fmla="*/ 2272882 w 2272882"/>
              <a:gd name="connsiteY5" fmla="*/ 215753 h 2157519"/>
              <a:gd name="connsiteX6" fmla="*/ 2272882 w 2272882"/>
              <a:gd name="connsiteY6" fmla="*/ 1941767 h 2157519"/>
              <a:gd name="connsiteX7" fmla="*/ 2209690 w 2272882"/>
              <a:gd name="connsiteY7" fmla="*/ 2094327 h 2157519"/>
              <a:gd name="connsiteX8" fmla="*/ 2057130 w 2272882"/>
              <a:gd name="connsiteY8" fmla="*/ 2157519 h 2157519"/>
              <a:gd name="connsiteX9" fmla="*/ 215752 w 2272882"/>
              <a:gd name="connsiteY9" fmla="*/ 2157519 h 2157519"/>
              <a:gd name="connsiteX10" fmla="*/ 63192 w 2272882"/>
              <a:gd name="connsiteY10" fmla="*/ 2094327 h 2157519"/>
              <a:gd name="connsiteX11" fmla="*/ 0 w 2272882"/>
              <a:gd name="connsiteY11" fmla="*/ 1941767 h 2157519"/>
              <a:gd name="connsiteX12" fmla="*/ 0 w 2272882"/>
              <a:gd name="connsiteY12" fmla="*/ 215752 h 21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2882" h="2157519">
                <a:moveTo>
                  <a:pt x="0" y="215752"/>
                </a:moveTo>
                <a:cubicBezTo>
                  <a:pt x="0" y="158531"/>
                  <a:pt x="22731" y="103654"/>
                  <a:pt x="63193" y="63192"/>
                </a:cubicBezTo>
                <a:cubicBezTo>
                  <a:pt x="103654" y="22731"/>
                  <a:pt x="158532" y="0"/>
                  <a:pt x="215753" y="0"/>
                </a:cubicBezTo>
                <a:lnTo>
                  <a:pt x="2057130" y="0"/>
                </a:lnTo>
                <a:cubicBezTo>
                  <a:pt x="2114351" y="0"/>
                  <a:pt x="2169228" y="22731"/>
                  <a:pt x="2209690" y="63193"/>
                </a:cubicBezTo>
                <a:cubicBezTo>
                  <a:pt x="2250151" y="103654"/>
                  <a:pt x="2272882" y="158532"/>
                  <a:pt x="2272882" y="215753"/>
                </a:cubicBezTo>
                <a:lnTo>
                  <a:pt x="2272882" y="1941767"/>
                </a:lnTo>
                <a:cubicBezTo>
                  <a:pt x="2272882" y="1998988"/>
                  <a:pt x="2250151" y="2053865"/>
                  <a:pt x="2209690" y="2094327"/>
                </a:cubicBezTo>
                <a:cubicBezTo>
                  <a:pt x="2169229" y="2134788"/>
                  <a:pt x="2114351" y="2157519"/>
                  <a:pt x="2057130" y="2157519"/>
                </a:cubicBezTo>
                <a:lnTo>
                  <a:pt x="215752" y="2157519"/>
                </a:lnTo>
                <a:cubicBezTo>
                  <a:pt x="158531" y="2157519"/>
                  <a:pt x="103654" y="2134788"/>
                  <a:pt x="63192" y="2094327"/>
                </a:cubicBezTo>
                <a:cubicBezTo>
                  <a:pt x="22731" y="2053866"/>
                  <a:pt x="0" y="1998988"/>
                  <a:pt x="0" y="1941767"/>
                </a:cubicBezTo>
                <a:lnTo>
                  <a:pt x="0" y="21575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1301" tIns="231301" rIns="231301" bIns="847736" numCol="1" spcCol="1270" anchor="t" anchorCtr="0">
            <a:noAutofit/>
          </a:bodyPr>
          <a:lstStyle/>
          <a:p>
            <a:pPr marL="228594" lvl="1" indent="-228594" defTabSz="948243">
              <a:lnSpc>
                <a:spcPct val="90000"/>
              </a:lnSpc>
              <a:spcBef>
                <a:spcPct val="0"/>
              </a:spcBef>
              <a:spcAft>
                <a:spcPct val="15000"/>
              </a:spcAft>
              <a:buFontTx/>
              <a:buChar char="••"/>
            </a:pPr>
            <a:r>
              <a:rPr lang="en-US" sz="2133">
                <a:solidFill>
                  <a:prstClr val="black">
                    <a:hueOff val="0"/>
                    <a:satOff val="0"/>
                    <a:lumOff val="0"/>
                    <a:alphaOff val="0"/>
                  </a:prstClr>
                </a:solidFill>
                <a:latin typeface="Calibri" pitchFamily="34" charset="0"/>
                <a:cs typeface="Calibri" pitchFamily="34" charset="0"/>
              </a:rPr>
              <a:t>Proactive problems solving to reduce Excursions</a:t>
            </a:r>
          </a:p>
          <a:p>
            <a:pPr marL="228594" lvl="1" indent="-228594" defTabSz="948243">
              <a:lnSpc>
                <a:spcPct val="90000"/>
              </a:lnSpc>
              <a:spcBef>
                <a:spcPct val="0"/>
              </a:spcBef>
              <a:spcAft>
                <a:spcPct val="15000"/>
              </a:spcAft>
              <a:buFontTx/>
              <a:buChar char="••"/>
            </a:pPr>
            <a:r>
              <a:rPr lang="en-US" sz="2133">
                <a:solidFill>
                  <a:prstClr val="black">
                    <a:hueOff val="0"/>
                    <a:satOff val="0"/>
                    <a:lumOff val="0"/>
                    <a:alphaOff val="0"/>
                  </a:prstClr>
                </a:solidFill>
                <a:latin typeface="Calibri" pitchFamily="34" charset="0"/>
                <a:cs typeface="Calibri" pitchFamily="34" charset="0"/>
              </a:rPr>
              <a:t>Process modeling &amp; improvements</a:t>
            </a:r>
          </a:p>
          <a:p>
            <a:pPr marL="228594" lvl="1" indent="-228594" defTabSz="948243">
              <a:lnSpc>
                <a:spcPct val="90000"/>
              </a:lnSpc>
              <a:spcBef>
                <a:spcPct val="0"/>
              </a:spcBef>
              <a:spcAft>
                <a:spcPct val="15000"/>
              </a:spcAft>
              <a:buFontTx/>
              <a:buChar char="••"/>
            </a:pPr>
            <a:r>
              <a:rPr lang="en-US" sz="2133">
                <a:solidFill>
                  <a:prstClr val="black">
                    <a:hueOff val="0"/>
                    <a:satOff val="0"/>
                    <a:lumOff val="0"/>
                    <a:alphaOff val="0"/>
                  </a:prstClr>
                </a:solidFill>
                <a:latin typeface="Calibri" pitchFamily="34" charset="0"/>
                <a:cs typeface="Calibri" pitchFamily="34" charset="0"/>
              </a:rPr>
              <a:t>Customer connections</a:t>
            </a:r>
          </a:p>
        </p:txBody>
      </p:sp>
      <p:sp>
        <p:nvSpPr>
          <p:cNvPr id="10" name="Freeform 9"/>
          <p:cNvSpPr/>
          <p:nvPr/>
        </p:nvSpPr>
        <p:spPr>
          <a:xfrm>
            <a:off x="8482223" y="4660910"/>
            <a:ext cx="2693787" cy="1071229"/>
          </a:xfrm>
          <a:custGeom>
            <a:avLst/>
            <a:gdLst>
              <a:gd name="connsiteX0" fmla="*/ 0 w 2020340"/>
              <a:gd name="connsiteY0" fmla="*/ 80342 h 803422"/>
              <a:gd name="connsiteX1" fmla="*/ 23532 w 2020340"/>
              <a:gd name="connsiteY1" fmla="*/ 23532 h 803422"/>
              <a:gd name="connsiteX2" fmla="*/ 80342 w 2020340"/>
              <a:gd name="connsiteY2" fmla="*/ 0 h 803422"/>
              <a:gd name="connsiteX3" fmla="*/ 1939998 w 2020340"/>
              <a:gd name="connsiteY3" fmla="*/ 0 h 803422"/>
              <a:gd name="connsiteX4" fmla="*/ 1996808 w 2020340"/>
              <a:gd name="connsiteY4" fmla="*/ 23532 h 803422"/>
              <a:gd name="connsiteX5" fmla="*/ 2020340 w 2020340"/>
              <a:gd name="connsiteY5" fmla="*/ 80342 h 803422"/>
              <a:gd name="connsiteX6" fmla="*/ 2020340 w 2020340"/>
              <a:gd name="connsiteY6" fmla="*/ 723080 h 803422"/>
              <a:gd name="connsiteX7" fmla="*/ 1996808 w 2020340"/>
              <a:gd name="connsiteY7" fmla="*/ 779890 h 803422"/>
              <a:gd name="connsiteX8" fmla="*/ 1939998 w 2020340"/>
              <a:gd name="connsiteY8" fmla="*/ 803422 h 803422"/>
              <a:gd name="connsiteX9" fmla="*/ 80342 w 2020340"/>
              <a:gd name="connsiteY9" fmla="*/ 803422 h 803422"/>
              <a:gd name="connsiteX10" fmla="*/ 23532 w 2020340"/>
              <a:gd name="connsiteY10" fmla="*/ 779890 h 803422"/>
              <a:gd name="connsiteX11" fmla="*/ 0 w 2020340"/>
              <a:gd name="connsiteY11" fmla="*/ 723080 h 803422"/>
              <a:gd name="connsiteX12" fmla="*/ 0 w 2020340"/>
              <a:gd name="connsiteY12" fmla="*/ 80342 h 80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0340" h="803422">
                <a:moveTo>
                  <a:pt x="0" y="80342"/>
                </a:moveTo>
                <a:cubicBezTo>
                  <a:pt x="0" y="59034"/>
                  <a:pt x="8465" y="38599"/>
                  <a:pt x="23532" y="23532"/>
                </a:cubicBezTo>
                <a:cubicBezTo>
                  <a:pt x="38599" y="8465"/>
                  <a:pt x="59034" y="0"/>
                  <a:pt x="80342" y="0"/>
                </a:cubicBezTo>
                <a:lnTo>
                  <a:pt x="1939998" y="0"/>
                </a:lnTo>
                <a:cubicBezTo>
                  <a:pt x="1961306" y="0"/>
                  <a:pt x="1981741" y="8465"/>
                  <a:pt x="1996808" y="23532"/>
                </a:cubicBezTo>
                <a:cubicBezTo>
                  <a:pt x="2011875" y="38599"/>
                  <a:pt x="2020340" y="59034"/>
                  <a:pt x="2020340" y="80342"/>
                </a:cubicBezTo>
                <a:lnTo>
                  <a:pt x="2020340" y="723080"/>
                </a:lnTo>
                <a:cubicBezTo>
                  <a:pt x="2020340" y="744388"/>
                  <a:pt x="2011875" y="764823"/>
                  <a:pt x="1996808" y="779890"/>
                </a:cubicBezTo>
                <a:cubicBezTo>
                  <a:pt x="1981741" y="794957"/>
                  <a:pt x="1961306" y="803422"/>
                  <a:pt x="1939998" y="803422"/>
                </a:cubicBezTo>
                <a:lnTo>
                  <a:pt x="80342" y="803422"/>
                </a:lnTo>
                <a:cubicBezTo>
                  <a:pt x="59034" y="803422"/>
                  <a:pt x="38599" y="794957"/>
                  <a:pt x="23532" y="779890"/>
                </a:cubicBezTo>
                <a:cubicBezTo>
                  <a:pt x="8465" y="764823"/>
                  <a:pt x="0" y="744388"/>
                  <a:pt x="0" y="723080"/>
                </a:cubicBezTo>
                <a:lnTo>
                  <a:pt x="0" y="803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095" tIns="61855" rIns="77095" bIns="61855" numCol="1" spcCol="1270" anchor="ctr" anchorCtr="0">
            <a:noAutofit/>
          </a:bodyPr>
          <a:lstStyle/>
          <a:p>
            <a:pPr algn="ctr" defTabSz="1066773">
              <a:lnSpc>
                <a:spcPct val="90000"/>
              </a:lnSpc>
              <a:spcBef>
                <a:spcPct val="0"/>
              </a:spcBef>
              <a:spcAft>
                <a:spcPct val="35000"/>
              </a:spcAft>
            </a:pPr>
            <a:r>
              <a:rPr lang="en-US" sz="2400">
                <a:solidFill>
                  <a:prstClr val="white"/>
                </a:solidFill>
                <a:latin typeface="Calibri" pitchFamily="34" charset="0"/>
                <a:cs typeface="Calibri" pitchFamily="34" charset="0"/>
              </a:rPr>
              <a:t>Operational Excellence in the 21</a:t>
            </a:r>
            <a:r>
              <a:rPr lang="en-US" sz="2400" baseline="30000">
                <a:solidFill>
                  <a:prstClr val="white"/>
                </a:solidFill>
                <a:latin typeface="Calibri" pitchFamily="34" charset="0"/>
                <a:cs typeface="Calibri" pitchFamily="34" charset="0"/>
              </a:rPr>
              <a:t>st</a:t>
            </a:r>
            <a:r>
              <a:rPr lang="en-US" sz="2400">
                <a:solidFill>
                  <a:prstClr val="white"/>
                </a:solidFill>
                <a:latin typeface="Calibri" pitchFamily="34" charset="0"/>
                <a:cs typeface="Calibri" pitchFamily="34" charset="0"/>
              </a:rPr>
              <a:t> Century</a:t>
            </a:r>
          </a:p>
        </p:txBody>
      </p:sp>
      <p:sp>
        <p:nvSpPr>
          <p:cNvPr id="17" name="Curved Up Arrow 16"/>
          <p:cNvSpPr/>
          <p:nvPr/>
        </p:nvSpPr>
        <p:spPr>
          <a:xfrm>
            <a:off x="2044224" y="4948047"/>
            <a:ext cx="4189281" cy="969443"/>
          </a:xfrm>
          <a:prstGeom prst="curved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black"/>
              </a:solidFill>
              <a:latin typeface="Proxima Nova Rg"/>
            </a:endParaRPr>
          </a:p>
        </p:txBody>
      </p:sp>
      <p:sp>
        <p:nvSpPr>
          <p:cNvPr id="6" name="Freeform 5"/>
          <p:cNvSpPr/>
          <p:nvPr/>
        </p:nvSpPr>
        <p:spPr>
          <a:xfrm>
            <a:off x="914413" y="4704145"/>
            <a:ext cx="2693787" cy="1534836"/>
          </a:xfrm>
          <a:custGeom>
            <a:avLst/>
            <a:gdLst>
              <a:gd name="connsiteX0" fmla="*/ 0 w 2020340"/>
              <a:gd name="connsiteY0" fmla="*/ 115113 h 1151127"/>
              <a:gd name="connsiteX1" fmla="*/ 33716 w 2020340"/>
              <a:gd name="connsiteY1" fmla="*/ 33716 h 1151127"/>
              <a:gd name="connsiteX2" fmla="*/ 115113 w 2020340"/>
              <a:gd name="connsiteY2" fmla="*/ 0 h 1151127"/>
              <a:gd name="connsiteX3" fmla="*/ 1905227 w 2020340"/>
              <a:gd name="connsiteY3" fmla="*/ 0 h 1151127"/>
              <a:gd name="connsiteX4" fmla="*/ 1986624 w 2020340"/>
              <a:gd name="connsiteY4" fmla="*/ 33716 h 1151127"/>
              <a:gd name="connsiteX5" fmla="*/ 2020340 w 2020340"/>
              <a:gd name="connsiteY5" fmla="*/ 115113 h 1151127"/>
              <a:gd name="connsiteX6" fmla="*/ 2020340 w 2020340"/>
              <a:gd name="connsiteY6" fmla="*/ 1036014 h 1151127"/>
              <a:gd name="connsiteX7" fmla="*/ 1986624 w 2020340"/>
              <a:gd name="connsiteY7" fmla="*/ 1117411 h 1151127"/>
              <a:gd name="connsiteX8" fmla="*/ 1905227 w 2020340"/>
              <a:gd name="connsiteY8" fmla="*/ 1151127 h 1151127"/>
              <a:gd name="connsiteX9" fmla="*/ 115113 w 2020340"/>
              <a:gd name="connsiteY9" fmla="*/ 1151127 h 1151127"/>
              <a:gd name="connsiteX10" fmla="*/ 33716 w 2020340"/>
              <a:gd name="connsiteY10" fmla="*/ 1117411 h 1151127"/>
              <a:gd name="connsiteX11" fmla="*/ 0 w 2020340"/>
              <a:gd name="connsiteY11" fmla="*/ 1036014 h 1151127"/>
              <a:gd name="connsiteX12" fmla="*/ 0 w 2020340"/>
              <a:gd name="connsiteY12" fmla="*/ 115113 h 11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0340" h="1151127">
                <a:moveTo>
                  <a:pt x="0" y="115113"/>
                </a:moveTo>
                <a:cubicBezTo>
                  <a:pt x="0" y="84583"/>
                  <a:pt x="12128" y="55304"/>
                  <a:pt x="33716" y="33716"/>
                </a:cubicBezTo>
                <a:cubicBezTo>
                  <a:pt x="55304" y="12128"/>
                  <a:pt x="84583" y="0"/>
                  <a:pt x="115113" y="0"/>
                </a:cubicBezTo>
                <a:lnTo>
                  <a:pt x="1905227" y="0"/>
                </a:lnTo>
                <a:cubicBezTo>
                  <a:pt x="1935757" y="0"/>
                  <a:pt x="1965036" y="12128"/>
                  <a:pt x="1986624" y="33716"/>
                </a:cubicBezTo>
                <a:cubicBezTo>
                  <a:pt x="2008212" y="55304"/>
                  <a:pt x="2020340" y="84583"/>
                  <a:pt x="2020340" y="115113"/>
                </a:cubicBezTo>
                <a:lnTo>
                  <a:pt x="2020340" y="1036014"/>
                </a:lnTo>
                <a:cubicBezTo>
                  <a:pt x="2020340" y="1066544"/>
                  <a:pt x="2008212" y="1095823"/>
                  <a:pt x="1986624" y="1117411"/>
                </a:cubicBezTo>
                <a:cubicBezTo>
                  <a:pt x="1965036" y="1138999"/>
                  <a:pt x="1935757" y="1151127"/>
                  <a:pt x="1905227" y="1151127"/>
                </a:cubicBezTo>
                <a:lnTo>
                  <a:pt x="115113" y="1151127"/>
                </a:lnTo>
                <a:cubicBezTo>
                  <a:pt x="84583" y="1151127"/>
                  <a:pt x="55304" y="1138999"/>
                  <a:pt x="33716" y="1117411"/>
                </a:cubicBezTo>
                <a:cubicBezTo>
                  <a:pt x="12128" y="1095823"/>
                  <a:pt x="0" y="1066544"/>
                  <a:pt x="0" y="1036014"/>
                </a:cubicBezTo>
                <a:lnTo>
                  <a:pt x="0" y="1151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673" tIns="75433" rIns="90673" bIns="75433" numCol="1" spcCol="1270" anchor="ctr" anchorCtr="0">
            <a:noAutofit/>
          </a:bodyPr>
          <a:lstStyle/>
          <a:p>
            <a:pPr algn="ctr" defTabSz="1066773">
              <a:lnSpc>
                <a:spcPct val="90000"/>
              </a:lnSpc>
              <a:spcBef>
                <a:spcPct val="0"/>
              </a:spcBef>
              <a:spcAft>
                <a:spcPct val="35000"/>
              </a:spcAft>
            </a:pPr>
            <a:r>
              <a:rPr lang="en-US" sz="2400">
                <a:solidFill>
                  <a:prstClr val="white"/>
                </a:solidFill>
                <a:latin typeface="Calibri" pitchFamily="34" charset="0"/>
                <a:cs typeface="Calibri" pitchFamily="34" charset="0"/>
              </a:rPr>
              <a:t>Traditional Operating Processes</a:t>
            </a:r>
          </a:p>
        </p:txBody>
      </p:sp>
      <p:sp>
        <p:nvSpPr>
          <p:cNvPr id="18" name="Curved Up Arrow 17"/>
          <p:cNvSpPr/>
          <p:nvPr/>
        </p:nvSpPr>
        <p:spPr>
          <a:xfrm flipV="1">
            <a:off x="5887852" y="1147372"/>
            <a:ext cx="4189281" cy="969443"/>
          </a:xfrm>
          <a:prstGeom prst="curved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black"/>
              </a:solidFill>
              <a:latin typeface="Proxima Nova Rg"/>
            </a:endParaRPr>
          </a:p>
        </p:txBody>
      </p:sp>
      <p:sp>
        <p:nvSpPr>
          <p:cNvPr id="8" name="Freeform 7"/>
          <p:cNvSpPr/>
          <p:nvPr/>
        </p:nvSpPr>
        <p:spPr>
          <a:xfrm>
            <a:off x="4723020" y="955589"/>
            <a:ext cx="2693787" cy="1453905"/>
          </a:xfrm>
          <a:custGeom>
            <a:avLst/>
            <a:gdLst>
              <a:gd name="connsiteX0" fmla="*/ 0 w 2020340"/>
              <a:gd name="connsiteY0" fmla="*/ 109043 h 1090429"/>
              <a:gd name="connsiteX1" fmla="*/ 31938 w 2020340"/>
              <a:gd name="connsiteY1" fmla="*/ 31938 h 1090429"/>
              <a:gd name="connsiteX2" fmla="*/ 109043 w 2020340"/>
              <a:gd name="connsiteY2" fmla="*/ 0 h 1090429"/>
              <a:gd name="connsiteX3" fmla="*/ 1911297 w 2020340"/>
              <a:gd name="connsiteY3" fmla="*/ 0 h 1090429"/>
              <a:gd name="connsiteX4" fmla="*/ 1988402 w 2020340"/>
              <a:gd name="connsiteY4" fmla="*/ 31938 h 1090429"/>
              <a:gd name="connsiteX5" fmla="*/ 2020340 w 2020340"/>
              <a:gd name="connsiteY5" fmla="*/ 109043 h 1090429"/>
              <a:gd name="connsiteX6" fmla="*/ 2020340 w 2020340"/>
              <a:gd name="connsiteY6" fmla="*/ 981386 h 1090429"/>
              <a:gd name="connsiteX7" fmla="*/ 1988402 w 2020340"/>
              <a:gd name="connsiteY7" fmla="*/ 1058491 h 1090429"/>
              <a:gd name="connsiteX8" fmla="*/ 1911297 w 2020340"/>
              <a:gd name="connsiteY8" fmla="*/ 1090429 h 1090429"/>
              <a:gd name="connsiteX9" fmla="*/ 109043 w 2020340"/>
              <a:gd name="connsiteY9" fmla="*/ 1090429 h 1090429"/>
              <a:gd name="connsiteX10" fmla="*/ 31938 w 2020340"/>
              <a:gd name="connsiteY10" fmla="*/ 1058491 h 1090429"/>
              <a:gd name="connsiteX11" fmla="*/ 0 w 2020340"/>
              <a:gd name="connsiteY11" fmla="*/ 981386 h 1090429"/>
              <a:gd name="connsiteX12" fmla="*/ 0 w 2020340"/>
              <a:gd name="connsiteY12" fmla="*/ 109043 h 109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0340" h="1090429">
                <a:moveTo>
                  <a:pt x="0" y="109043"/>
                </a:moveTo>
                <a:cubicBezTo>
                  <a:pt x="0" y="80123"/>
                  <a:pt x="11489" y="52387"/>
                  <a:pt x="31938" y="31938"/>
                </a:cubicBezTo>
                <a:cubicBezTo>
                  <a:pt x="52388" y="11488"/>
                  <a:pt x="80123" y="0"/>
                  <a:pt x="109043" y="0"/>
                </a:cubicBezTo>
                <a:lnTo>
                  <a:pt x="1911297" y="0"/>
                </a:lnTo>
                <a:cubicBezTo>
                  <a:pt x="1940217" y="0"/>
                  <a:pt x="1967953" y="11489"/>
                  <a:pt x="1988402" y="31938"/>
                </a:cubicBezTo>
                <a:cubicBezTo>
                  <a:pt x="2008852" y="52388"/>
                  <a:pt x="2020340" y="80123"/>
                  <a:pt x="2020340" y="109043"/>
                </a:cubicBezTo>
                <a:lnTo>
                  <a:pt x="2020340" y="981386"/>
                </a:lnTo>
                <a:cubicBezTo>
                  <a:pt x="2020340" y="1010306"/>
                  <a:pt x="2008852" y="1038042"/>
                  <a:pt x="1988402" y="1058491"/>
                </a:cubicBezTo>
                <a:cubicBezTo>
                  <a:pt x="1967952" y="1078941"/>
                  <a:pt x="1940217" y="1090429"/>
                  <a:pt x="1911297" y="1090429"/>
                </a:cubicBezTo>
                <a:lnTo>
                  <a:pt x="109043" y="1090429"/>
                </a:lnTo>
                <a:cubicBezTo>
                  <a:pt x="80123" y="1090429"/>
                  <a:pt x="52387" y="1078941"/>
                  <a:pt x="31938" y="1058491"/>
                </a:cubicBezTo>
                <a:cubicBezTo>
                  <a:pt x="11488" y="1038041"/>
                  <a:pt x="0" y="1010306"/>
                  <a:pt x="0" y="981386"/>
                </a:cubicBezTo>
                <a:lnTo>
                  <a:pt x="0" y="1090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304" tIns="73064" rIns="88304" bIns="73064" numCol="1" spcCol="1270" anchor="ctr" anchorCtr="0">
            <a:noAutofit/>
          </a:bodyPr>
          <a:lstStyle/>
          <a:p>
            <a:pPr algn="ctr" defTabSz="1066773">
              <a:lnSpc>
                <a:spcPct val="90000"/>
              </a:lnSpc>
              <a:spcBef>
                <a:spcPct val="0"/>
              </a:spcBef>
              <a:spcAft>
                <a:spcPct val="35000"/>
              </a:spcAft>
            </a:pPr>
            <a:r>
              <a:rPr lang="en-US" sz="2400" dirty="0" smtClean="0">
                <a:solidFill>
                  <a:prstClr val="white"/>
                </a:solidFill>
                <a:latin typeface="Calibri" pitchFamily="34" charset="0"/>
                <a:cs typeface="Calibri" pitchFamily="34" charset="0"/>
              </a:rPr>
              <a:t>Digital Transformation Concepts</a:t>
            </a:r>
            <a:endParaRPr lang="en-US" sz="2400" dirty="0">
              <a:solidFill>
                <a:prstClr val="white"/>
              </a:solidFill>
              <a:latin typeface="Calibri" pitchFamily="34" charset="0"/>
              <a:cs typeface="Calibri" pitchFamily="34" charset="0"/>
            </a:endParaRPr>
          </a:p>
        </p:txBody>
      </p:sp>
      <p:sp>
        <p:nvSpPr>
          <p:cNvPr id="12" name="Curved Down Arrow 11">
            <a:hlinkClick r:id="rId3" action="ppaction://hlinksldjump"/>
          </p:cNvPr>
          <p:cNvSpPr/>
          <p:nvPr/>
        </p:nvSpPr>
        <p:spPr>
          <a:xfrm rot="5400000">
            <a:off x="8835391" y="6372876"/>
            <a:ext cx="456592" cy="398304"/>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2400">
              <a:solidFill>
                <a:prstClr val="black"/>
              </a:solidFill>
              <a:latin typeface="Proxima Nova Rg"/>
            </a:endParaRPr>
          </a:p>
        </p:txBody>
      </p:sp>
    </p:spTree>
    <p:extLst>
      <p:ext uri="{BB962C8B-B14F-4D97-AF65-F5344CB8AC3E}">
        <p14:creationId xmlns:p14="http://schemas.microsoft.com/office/powerpoint/2010/main" val="1627041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82"/>
          <p:cNvSpPr/>
          <p:nvPr/>
        </p:nvSpPr>
        <p:spPr>
          <a:xfrm>
            <a:off x="1676400" y="838200"/>
            <a:ext cx="6096000" cy="5257800"/>
          </a:xfrm>
          <a:prstGeom prst="roundRect">
            <a:avLst>
              <a:gd name="adj" fmla="val 4455"/>
            </a:avLst>
          </a:prstGeom>
          <a:solidFill>
            <a:schemeClr val="bg1">
              <a:lumMod val="85000"/>
            </a:schemeClr>
          </a:solidFill>
          <a:ln>
            <a:solidFill>
              <a:schemeClr val="bg1">
                <a:lumMod val="8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prstClr val="white"/>
              </a:solidFill>
              <a:latin typeface="Proxima Nova Rg"/>
            </a:endParaRPr>
          </a:p>
        </p:txBody>
      </p:sp>
      <p:sp>
        <p:nvSpPr>
          <p:cNvPr id="2" name="Title 1"/>
          <p:cNvSpPr>
            <a:spLocks noGrp="1"/>
          </p:cNvSpPr>
          <p:nvPr>
            <p:ph type="title"/>
          </p:nvPr>
        </p:nvSpPr>
        <p:spPr>
          <a:xfrm>
            <a:off x="1" y="-159551"/>
            <a:ext cx="12191999" cy="1143000"/>
          </a:xfrm>
        </p:spPr>
        <p:txBody>
          <a:bodyPr>
            <a:noAutofit/>
          </a:bodyPr>
          <a:lstStyle/>
          <a:p>
            <a:pPr algn="ctr">
              <a:defRPr/>
            </a:pPr>
            <a:r>
              <a:rPr lang="de-DE" sz="3200"/>
              <a:t>Achieving Success:  Project to Program Thinking</a:t>
            </a:r>
            <a:endParaRPr lang="en-US" sz="3200"/>
          </a:p>
        </p:txBody>
      </p:sp>
      <p:cxnSp>
        <p:nvCxnSpPr>
          <p:cNvPr id="7" name="Straight Arrow Connector 6"/>
          <p:cNvCxnSpPr/>
          <p:nvPr/>
        </p:nvCxnSpPr>
        <p:spPr>
          <a:xfrm rot="5400000" flipH="1" flipV="1">
            <a:off x="-114299" y="3389314"/>
            <a:ext cx="46482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535" name="Group 60"/>
          <p:cNvGrpSpPr>
            <a:grpSpLocks/>
          </p:cNvGrpSpPr>
          <p:nvPr/>
        </p:nvGrpSpPr>
        <p:grpSpPr bwMode="auto">
          <a:xfrm>
            <a:off x="7839075" y="4953008"/>
            <a:ext cx="2819400" cy="400110"/>
            <a:chOff x="6096000" y="5562600"/>
            <a:chExt cx="2819400" cy="400169"/>
          </a:xfrm>
        </p:grpSpPr>
        <p:sp>
          <p:nvSpPr>
            <p:cNvPr id="22608" name="TextBox 58"/>
            <p:cNvSpPr txBox="1">
              <a:spLocks noChangeArrowheads="1"/>
            </p:cNvSpPr>
            <p:nvPr/>
          </p:nvSpPr>
          <p:spPr bwMode="auto">
            <a:xfrm>
              <a:off x="6553200" y="5562600"/>
              <a:ext cx="2362200" cy="40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panose="020B0604020202020204" pitchFamily="34" charset="0"/>
                </a:defRPr>
              </a:lvl1pPr>
              <a:lvl2pPr marL="742950" indent="-285750">
                <a:defRPr sz="1400">
                  <a:solidFill>
                    <a:schemeClr val="bg1"/>
                  </a:solidFill>
                  <a:latin typeface="Helvetica" panose="020B0604020202020204" pitchFamily="34" charset="0"/>
                </a:defRPr>
              </a:lvl2pPr>
              <a:lvl3pPr marL="1143000" indent="-228600">
                <a:defRPr sz="1400">
                  <a:solidFill>
                    <a:schemeClr val="bg1"/>
                  </a:solidFill>
                  <a:latin typeface="Helvetica" panose="020B0604020202020204" pitchFamily="34" charset="0"/>
                </a:defRPr>
              </a:lvl3pPr>
              <a:lvl4pPr marL="1600200" indent="-228600">
                <a:defRPr sz="1400">
                  <a:solidFill>
                    <a:schemeClr val="bg1"/>
                  </a:solidFill>
                  <a:latin typeface="Helvetica" panose="020B0604020202020204" pitchFamily="34" charset="0"/>
                </a:defRPr>
              </a:lvl4pPr>
              <a:lvl5pPr marL="2057400" indent="-228600">
                <a:defRPr sz="1400">
                  <a:solidFill>
                    <a:schemeClr val="bg1"/>
                  </a:solidFill>
                  <a:latin typeface="Helvetica" panose="020B0604020202020204" pitchFamily="34" charset="0"/>
                </a:defRPr>
              </a:lvl5pPr>
              <a:lvl6pPr marL="2514600" indent="-228600" eaLnBrk="0" fontAlgn="base" hangingPunct="0">
                <a:spcBef>
                  <a:spcPct val="0"/>
                </a:spcBef>
                <a:spcAft>
                  <a:spcPct val="0"/>
                </a:spcAft>
                <a:defRPr sz="1400">
                  <a:solidFill>
                    <a:schemeClr val="bg1"/>
                  </a:solidFill>
                  <a:latin typeface="Helvetica" panose="020B0604020202020204" pitchFamily="34" charset="0"/>
                </a:defRPr>
              </a:lvl6pPr>
              <a:lvl7pPr marL="2971800" indent="-228600" eaLnBrk="0" fontAlgn="base" hangingPunct="0">
                <a:spcBef>
                  <a:spcPct val="0"/>
                </a:spcBef>
                <a:spcAft>
                  <a:spcPct val="0"/>
                </a:spcAft>
                <a:defRPr sz="1400">
                  <a:solidFill>
                    <a:schemeClr val="bg1"/>
                  </a:solidFill>
                  <a:latin typeface="Helvetica" panose="020B0604020202020204" pitchFamily="34" charset="0"/>
                </a:defRPr>
              </a:lvl7pPr>
              <a:lvl8pPr marL="3429000" indent="-228600" eaLnBrk="0" fontAlgn="base" hangingPunct="0">
                <a:spcBef>
                  <a:spcPct val="0"/>
                </a:spcBef>
                <a:spcAft>
                  <a:spcPct val="0"/>
                </a:spcAft>
                <a:defRPr sz="1400">
                  <a:solidFill>
                    <a:schemeClr val="bg1"/>
                  </a:solidFill>
                  <a:latin typeface="Helvetica" panose="020B0604020202020204" pitchFamily="34" charset="0"/>
                </a:defRPr>
              </a:lvl8pPr>
              <a:lvl9pPr marL="3886200" indent="-228600" eaLnBrk="0" fontAlgn="base" hangingPunct="0">
                <a:spcBef>
                  <a:spcPct val="0"/>
                </a:spcBef>
                <a:spcAft>
                  <a:spcPct val="0"/>
                </a:spcAft>
                <a:defRPr sz="1400">
                  <a:solidFill>
                    <a:schemeClr val="bg1"/>
                  </a:solidFill>
                  <a:latin typeface="Helvetica" panose="020B0604020202020204" pitchFamily="34" charset="0"/>
                </a:defRPr>
              </a:lvl9pPr>
            </a:lstStyle>
            <a:p>
              <a:pPr defTabSz="1219170"/>
              <a:r>
                <a:rPr lang="de-DE" sz="2000">
                  <a:solidFill>
                    <a:prstClr val="black"/>
                  </a:solidFill>
                </a:rPr>
                <a:t>Initial Investment</a:t>
              </a:r>
              <a:endParaRPr lang="en-US" sz="2000">
                <a:solidFill>
                  <a:prstClr val="black"/>
                </a:solidFill>
              </a:endParaRPr>
            </a:p>
          </p:txBody>
        </p:sp>
        <p:sp>
          <p:nvSpPr>
            <p:cNvPr id="60" name="Left Arrow 59"/>
            <p:cNvSpPr/>
            <p:nvPr/>
          </p:nvSpPr>
          <p:spPr>
            <a:xfrm>
              <a:off x="6096000" y="5638811"/>
              <a:ext cx="381000" cy="228634"/>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prstClr val="white"/>
                </a:solidFill>
                <a:latin typeface="Proxima Nova Rg"/>
              </a:endParaRPr>
            </a:p>
          </p:txBody>
        </p:sp>
      </p:grpSp>
      <p:grpSp>
        <p:nvGrpSpPr>
          <p:cNvPr id="22536" name="Group 64"/>
          <p:cNvGrpSpPr>
            <a:grpSpLocks/>
          </p:cNvGrpSpPr>
          <p:nvPr/>
        </p:nvGrpSpPr>
        <p:grpSpPr bwMode="auto">
          <a:xfrm>
            <a:off x="7848600" y="4114808"/>
            <a:ext cx="3048000" cy="400110"/>
            <a:chOff x="6096000" y="5562600"/>
            <a:chExt cx="3048000" cy="400169"/>
          </a:xfrm>
        </p:grpSpPr>
        <p:sp>
          <p:nvSpPr>
            <p:cNvPr id="22606" name="TextBox 65"/>
            <p:cNvSpPr txBox="1">
              <a:spLocks noChangeArrowheads="1"/>
            </p:cNvSpPr>
            <p:nvPr/>
          </p:nvSpPr>
          <p:spPr bwMode="auto">
            <a:xfrm>
              <a:off x="6553200" y="5562600"/>
              <a:ext cx="2590800" cy="40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panose="020B0604020202020204" pitchFamily="34" charset="0"/>
                </a:defRPr>
              </a:lvl1pPr>
              <a:lvl2pPr marL="742950" indent="-285750">
                <a:defRPr sz="1400">
                  <a:solidFill>
                    <a:schemeClr val="bg1"/>
                  </a:solidFill>
                  <a:latin typeface="Helvetica" panose="020B0604020202020204" pitchFamily="34" charset="0"/>
                </a:defRPr>
              </a:lvl2pPr>
              <a:lvl3pPr marL="1143000" indent="-228600">
                <a:defRPr sz="1400">
                  <a:solidFill>
                    <a:schemeClr val="bg1"/>
                  </a:solidFill>
                  <a:latin typeface="Helvetica" panose="020B0604020202020204" pitchFamily="34" charset="0"/>
                </a:defRPr>
              </a:lvl3pPr>
              <a:lvl4pPr marL="1600200" indent="-228600">
                <a:defRPr sz="1400">
                  <a:solidFill>
                    <a:schemeClr val="bg1"/>
                  </a:solidFill>
                  <a:latin typeface="Helvetica" panose="020B0604020202020204" pitchFamily="34" charset="0"/>
                </a:defRPr>
              </a:lvl4pPr>
              <a:lvl5pPr marL="2057400" indent="-228600">
                <a:defRPr sz="1400">
                  <a:solidFill>
                    <a:schemeClr val="bg1"/>
                  </a:solidFill>
                  <a:latin typeface="Helvetica" panose="020B0604020202020204" pitchFamily="34" charset="0"/>
                </a:defRPr>
              </a:lvl5pPr>
              <a:lvl6pPr marL="2514600" indent="-228600" eaLnBrk="0" fontAlgn="base" hangingPunct="0">
                <a:spcBef>
                  <a:spcPct val="0"/>
                </a:spcBef>
                <a:spcAft>
                  <a:spcPct val="0"/>
                </a:spcAft>
                <a:defRPr sz="1400">
                  <a:solidFill>
                    <a:schemeClr val="bg1"/>
                  </a:solidFill>
                  <a:latin typeface="Helvetica" panose="020B0604020202020204" pitchFamily="34" charset="0"/>
                </a:defRPr>
              </a:lvl6pPr>
              <a:lvl7pPr marL="2971800" indent="-228600" eaLnBrk="0" fontAlgn="base" hangingPunct="0">
                <a:spcBef>
                  <a:spcPct val="0"/>
                </a:spcBef>
                <a:spcAft>
                  <a:spcPct val="0"/>
                </a:spcAft>
                <a:defRPr sz="1400">
                  <a:solidFill>
                    <a:schemeClr val="bg1"/>
                  </a:solidFill>
                  <a:latin typeface="Helvetica" panose="020B0604020202020204" pitchFamily="34" charset="0"/>
                </a:defRPr>
              </a:lvl7pPr>
              <a:lvl8pPr marL="3429000" indent="-228600" eaLnBrk="0" fontAlgn="base" hangingPunct="0">
                <a:spcBef>
                  <a:spcPct val="0"/>
                </a:spcBef>
                <a:spcAft>
                  <a:spcPct val="0"/>
                </a:spcAft>
                <a:defRPr sz="1400">
                  <a:solidFill>
                    <a:schemeClr val="bg1"/>
                  </a:solidFill>
                  <a:latin typeface="Helvetica" panose="020B0604020202020204" pitchFamily="34" charset="0"/>
                </a:defRPr>
              </a:lvl8pPr>
              <a:lvl9pPr marL="3886200" indent="-228600" eaLnBrk="0" fontAlgn="base" hangingPunct="0">
                <a:spcBef>
                  <a:spcPct val="0"/>
                </a:spcBef>
                <a:spcAft>
                  <a:spcPct val="0"/>
                </a:spcAft>
                <a:defRPr sz="1400">
                  <a:solidFill>
                    <a:schemeClr val="bg1"/>
                  </a:solidFill>
                  <a:latin typeface="Helvetica" panose="020B0604020202020204" pitchFamily="34" charset="0"/>
                </a:defRPr>
              </a:lvl9pPr>
            </a:lstStyle>
            <a:p>
              <a:pPr defTabSz="1219170"/>
              <a:r>
                <a:rPr lang="de-DE" sz="2000">
                  <a:solidFill>
                    <a:prstClr val="black"/>
                  </a:solidFill>
                </a:rPr>
                <a:t>Value Realization</a:t>
              </a:r>
              <a:endParaRPr lang="en-US" sz="2000">
                <a:solidFill>
                  <a:prstClr val="black"/>
                </a:solidFill>
              </a:endParaRPr>
            </a:p>
          </p:txBody>
        </p:sp>
        <p:sp>
          <p:nvSpPr>
            <p:cNvPr id="67" name="Left Arrow 66"/>
            <p:cNvSpPr/>
            <p:nvPr/>
          </p:nvSpPr>
          <p:spPr>
            <a:xfrm>
              <a:off x="6096000" y="5638811"/>
              <a:ext cx="381000" cy="228634"/>
            </a:xfrm>
            <a:prstGeom prst="lef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prstClr val="white"/>
                </a:solidFill>
                <a:latin typeface="Proxima Nova Rg"/>
              </a:endParaRPr>
            </a:p>
          </p:txBody>
        </p:sp>
      </p:grpSp>
      <p:sp>
        <p:nvSpPr>
          <p:cNvPr id="22537" name="TextBox 80"/>
          <p:cNvSpPr txBox="1">
            <a:spLocks noChangeArrowheads="1"/>
          </p:cNvSpPr>
          <p:nvPr/>
        </p:nvSpPr>
        <p:spPr bwMode="auto">
          <a:xfrm>
            <a:off x="6629400" y="4779964"/>
            <a:ext cx="9032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bg1"/>
                </a:solidFill>
                <a:latin typeface="Helvetica" panose="020B0604020202020204" pitchFamily="34" charset="0"/>
              </a:defRPr>
            </a:lvl1pPr>
            <a:lvl2pPr marL="742950" indent="-285750">
              <a:defRPr sz="1400">
                <a:solidFill>
                  <a:schemeClr val="bg1"/>
                </a:solidFill>
                <a:latin typeface="Helvetica" panose="020B0604020202020204" pitchFamily="34" charset="0"/>
              </a:defRPr>
            </a:lvl2pPr>
            <a:lvl3pPr marL="1143000" indent="-228600">
              <a:defRPr sz="1400">
                <a:solidFill>
                  <a:schemeClr val="bg1"/>
                </a:solidFill>
                <a:latin typeface="Helvetica" panose="020B0604020202020204" pitchFamily="34" charset="0"/>
              </a:defRPr>
            </a:lvl3pPr>
            <a:lvl4pPr marL="1600200" indent="-228600">
              <a:defRPr sz="1400">
                <a:solidFill>
                  <a:schemeClr val="bg1"/>
                </a:solidFill>
                <a:latin typeface="Helvetica" panose="020B0604020202020204" pitchFamily="34" charset="0"/>
              </a:defRPr>
            </a:lvl4pPr>
            <a:lvl5pPr marL="2057400" indent="-228600">
              <a:defRPr sz="1400">
                <a:solidFill>
                  <a:schemeClr val="bg1"/>
                </a:solidFill>
                <a:latin typeface="Helvetica" panose="020B0604020202020204" pitchFamily="34" charset="0"/>
              </a:defRPr>
            </a:lvl5pPr>
            <a:lvl6pPr marL="2514600" indent="-228600" eaLnBrk="0" fontAlgn="base" hangingPunct="0">
              <a:spcBef>
                <a:spcPct val="0"/>
              </a:spcBef>
              <a:spcAft>
                <a:spcPct val="0"/>
              </a:spcAft>
              <a:defRPr sz="1400">
                <a:solidFill>
                  <a:schemeClr val="bg1"/>
                </a:solidFill>
                <a:latin typeface="Helvetica" panose="020B0604020202020204" pitchFamily="34" charset="0"/>
              </a:defRPr>
            </a:lvl6pPr>
            <a:lvl7pPr marL="2971800" indent="-228600" eaLnBrk="0" fontAlgn="base" hangingPunct="0">
              <a:spcBef>
                <a:spcPct val="0"/>
              </a:spcBef>
              <a:spcAft>
                <a:spcPct val="0"/>
              </a:spcAft>
              <a:defRPr sz="1400">
                <a:solidFill>
                  <a:schemeClr val="bg1"/>
                </a:solidFill>
                <a:latin typeface="Helvetica" panose="020B0604020202020204" pitchFamily="34" charset="0"/>
              </a:defRPr>
            </a:lvl7pPr>
            <a:lvl8pPr marL="3429000" indent="-228600" eaLnBrk="0" fontAlgn="base" hangingPunct="0">
              <a:spcBef>
                <a:spcPct val="0"/>
              </a:spcBef>
              <a:spcAft>
                <a:spcPct val="0"/>
              </a:spcAft>
              <a:defRPr sz="1400">
                <a:solidFill>
                  <a:schemeClr val="bg1"/>
                </a:solidFill>
                <a:latin typeface="Helvetica" panose="020B0604020202020204" pitchFamily="34" charset="0"/>
              </a:defRPr>
            </a:lvl8pPr>
            <a:lvl9pPr marL="3886200" indent="-228600" eaLnBrk="0" fontAlgn="base" hangingPunct="0">
              <a:spcBef>
                <a:spcPct val="0"/>
              </a:spcBef>
              <a:spcAft>
                <a:spcPct val="0"/>
              </a:spcAft>
              <a:defRPr sz="1400">
                <a:solidFill>
                  <a:schemeClr val="bg1"/>
                </a:solidFill>
                <a:latin typeface="Helvetica" panose="020B0604020202020204" pitchFamily="34" charset="0"/>
              </a:defRPr>
            </a:lvl9pPr>
          </a:lstStyle>
          <a:p>
            <a:pPr defTabSz="1219170"/>
            <a:r>
              <a:rPr lang="de-DE" sz="2000" b="1" i="1">
                <a:solidFill>
                  <a:prstClr val="black"/>
                </a:solidFill>
                <a:latin typeface="Arial" panose="020B0604020202020204" pitchFamily="34" charset="0"/>
                <a:cs typeface="Arial" panose="020B0604020202020204" pitchFamily="34" charset="0"/>
              </a:rPr>
              <a:t>TIME</a:t>
            </a:r>
            <a:endParaRPr lang="en-US" sz="2000" b="1" i="1">
              <a:solidFill>
                <a:prstClr val="black"/>
              </a:solidFill>
              <a:latin typeface="Arial" panose="020B0604020202020204" pitchFamily="34" charset="0"/>
              <a:cs typeface="Arial" panose="020B0604020202020204" pitchFamily="34" charset="0"/>
            </a:endParaRPr>
          </a:p>
        </p:txBody>
      </p:sp>
      <p:sp>
        <p:nvSpPr>
          <p:cNvPr id="22538" name="TextBox 81"/>
          <p:cNvSpPr txBox="1">
            <a:spLocks noChangeArrowheads="1"/>
          </p:cNvSpPr>
          <p:nvPr/>
        </p:nvSpPr>
        <p:spPr bwMode="auto">
          <a:xfrm rot="-5400000">
            <a:off x="1445421" y="1523972"/>
            <a:ext cx="11588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bg1"/>
                </a:solidFill>
                <a:latin typeface="Helvetica" panose="020B0604020202020204" pitchFamily="34" charset="0"/>
              </a:defRPr>
            </a:lvl1pPr>
            <a:lvl2pPr marL="742950" indent="-285750">
              <a:defRPr sz="1400">
                <a:solidFill>
                  <a:schemeClr val="bg1"/>
                </a:solidFill>
                <a:latin typeface="Helvetica" panose="020B0604020202020204" pitchFamily="34" charset="0"/>
              </a:defRPr>
            </a:lvl2pPr>
            <a:lvl3pPr marL="1143000" indent="-228600">
              <a:defRPr sz="1400">
                <a:solidFill>
                  <a:schemeClr val="bg1"/>
                </a:solidFill>
                <a:latin typeface="Helvetica" panose="020B0604020202020204" pitchFamily="34" charset="0"/>
              </a:defRPr>
            </a:lvl3pPr>
            <a:lvl4pPr marL="1600200" indent="-228600">
              <a:defRPr sz="1400">
                <a:solidFill>
                  <a:schemeClr val="bg1"/>
                </a:solidFill>
                <a:latin typeface="Helvetica" panose="020B0604020202020204" pitchFamily="34" charset="0"/>
              </a:defRPr>
            </a:lvl4pPr>
            <a:lvl5pPr marL="2057400" indent="-228600">
              <a:defRPr sz="1400">
                <a:solidFill>
                  <a:schemeClr val="bg1"/>
                </a:solidFill>
                <a:latin typeface="Helvetica" panose="020B0604020202020204" pitchFamily="34" charset="0"/>
              </a:defRPr>
            </a:lvl5pPr>
            <a:lvl6pPr marL="2514600" indent="-228600" eaLnBrk="0" fontAlgn="base" hangingPunct="0">
              <a:spcBef>
                <a:spcPct val="0"/>
              </a:spcBef>
              <a:spcAft>
                <a:spcPct val="0"/>
              </a:spcAft>
              <a:defRPr sz="1400">
                <a:solidFill>
                  <a:schemeClr val="bg1"/>
                </a:solidFill>
                <a:latin typeface="Helvetica" panose="020B0604020202020204" pitchFamily="34" charset="0"/>
              </a:defRPr>
            </a:lvl6pPr>
            <a:lvl7pPr marL="2971800" indent="-228600" eaLnBrk="0" fontAlgn="base" hangingPunct="0">
              <a:spcBef>
                <a:spcPct val="0"/>
              </a:spcBef>
              <a:spcAft>
                <a:spcPct val="0"/>
              </a:spcAft>
              <a:defRPr sz="1400">
                <a:solidFill>
                  <a:schemeClr val="bg1"/>
                </a:solidFill>
                <a:latin typeface="Helvetica" panose="020B0604020202020204" pitchFamily="34" charset="0"/>
              </a:defRPr>
            </a:lvl7pPr>
            <a:lvl8pPr marL="3429000" indent="-228600" eaLnBrk="0" fontAlgn="base" hangingPunct="0">
              <a:spcBef>
                <a:spcPct val="0"/>
              </a:spcBef>
              <a:spcAft>
                <a:spcPct val="0"/>
              </a:spcAft>
              <a:defRPr sz="1400">
                <a:solidFill>
                  <a:schemeClr val="bg1"/>
                </a:solidFill>
                <a:latin typeface="Helvetica" panose="020B0604020202020204" pitchFamily="34" charset="0"/>
              </a:defRPr>
            </a:lvl8pPr>
            <a:lvl9pPr marL="3886200" indent="-228600" eaLnBrk="0" fontAlgn="base" hangingPunct="0">
              <a:spcBef>
                <a:spcPct val="0"/>
              </a:spcBef>
              <a:spcAft>
                <a:spcPct val="0"/>
              </a:spcAft>
              <a:defRPr sz="1400">
                <a:solidFill>
                  <a:schemeClr val="bg1"/>
                </a:solidFill>
                <a:latin typeface="Helvetica" panose="020B0604020202020204" pitchFamily="34" charset="0"/>
              </a:defRPr>
            </a:lvl9pPr>
          </a:lstStyle>
          <a:p>
            <a:pPr defTabSz="1219170"/>
            <a:r>
              <a:rPr lang="de-DE" sz="2000" b="1" i="1">
                <a:solidFill>
                  <a:prstClr val="black"/>
                </a:solidFill>
                <a:latin typeface="Arial" panose="020B0604020202020204" pitchFamily="34" charset="0"/>
                <a:cs typeface="Arial" panose="020B0604020202020204" pitchFamily="34" charset="0"/>
              </a:rPr>
              <a:t>VALUE</a:t>
            </a:r>
            <a:endParaRPr lang="en-US" sz="2000" b="1" i="1">
              <a:solidFill>
                <a:prstClr val="black"/>
              </a:solidFill>
              <a:latin typeface="Arial" panose="020B0604020202020204" pitchFamily="34" charset="0"/>
              <a:cs typeface="Arial" panose="020B0604020202020204" pitchFamily="34" charset="0"/>
            </a:endParaRPr>
          </a:p>
        </p:txBody>
      </p:sp>
      <p:grpSp>
        <p:nvGrpSpPr>
          <p:cNvPr id="22539" name="Group 94"/>
          <p:cNvGrpSpPr>
            <a:grpSpLocks/>
          </p:cNvGrpSpPr>
          <p:nvPr/>
        </p:nvGrpSpPr>
        <p:grpSpPr bwMode="auto">
          <a:xfrm>
            <a:off x="2209800" y="5486392"/>
            <a:ext cx="1752600" cy="414678"/>
            <a:chOff x="685800" y="5791200"/>
            <a:chExt cx="1752600" cy="415094"/>
          </a:xfrm>
        </p:grpSpPr>
        <p:cxnSp>
          <p:nvCxnSpPr>
            <p:cNvPr id="51" name="Straight Arrow Connector 50"/>
            <p:cNvCxnSpPr/>
            <p:nvPr/>
          </p:nvCxnSpPr>
          <p:spPr>
            <a:xfrm rot="10800000">
              <a:off x="685800" y="5791200"/>
              <a:ext cx="1752600" cy="1590"/>
            </a:xfrm>
            <a:prstGeom prst="straightConnector1">
              <a:avLst/>
            </a:prstGeom>
            <a:ln w="57150">
              <a:solidFill>
                <a:schemeClr val="accent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605" name="TextBox 51"/>
            <p:cNvSpPr txBox="1">
              <a:spLocks noChangeArrowheads="1"/>
            </p:cNvSpPr>
            <p:nvPr/>
          </p:nvSpPr>
          <p:spPr bwMode="auto">
            <a:xfrm>
              <a:off x="832207" y="5867400"/>
              <a:ext cx="1455073" cy="33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bg1"/>
                  </a:solidFill>
                  <a:latin typeface="Helvetica" panose="020B0604020202020204" pitchFamily="34" charset="0"/>
                </a:defRPr>
              </a:lvl1pPr>
              <a:lvl2pPr marL="742950" indent="-285750">
                <a:defRPr sz="1400">
                  <a:solidFill>
                    <a:schemeClr val="bg1"/>
                  </a:solidFill>
                  <a:latin typeface="Helvetica" panose="020B0604020202020204" pitchFamily="34" charset="0"/>
                </a:defRPr>
              </a:lvl2pPr>
              <a:lvl3pPr marL="1143000" indent="-228600">
                <a:defRPr sz="1400">
                  <a:solidFill>
                    <a:schemeClr val="bg1"/>
                  </a:solidFill>
                  <a:latin typeface="Helvetica" panose="020B0604020202020204" pitchFamily="34" charset="0"/>
                </a:defRPr>
              </a:lvl3pPr>
              <a:lvl4pPr marL="1600200" indent="-228600">
                <a:defRPr sz="1400">
                  <a:solidFill>
                    <a:schemeClr val="bg1"/>
                  </a:solidFill>
                  <a:latin typeface="Helvetica" panose="020B0604020202020204" pitchFamily="34" charset="0"/>
                </a:defRPr>
              </a:lvl4pPr>
              <a:lvl5pPr marL="2057400" indent="-228600">
                <a:defRPr sz="1400">
                  <a:solidFill>
                    <a:schemeClr val="bg1"/>
                  </a:solidFill>
                  <a:latin typeface="Helvetica" panose="020B0604020202020204" pitchFamily="34" charset="0"/>
                </a:defRPr>
              </a:lvl5pPr>
              <a:lvl6pPr marL="2514600" indent="-228600" eaLnBrk="0" fontAlgn="base" hangingPunct="0">
                <a:spcBef>
                  <a:spcPct val="0"/>
                </a:spcBef>
                <a:spcAft>
                  <a:spcPct val="0"/>
                </a:spcAft>
                <a:defRPr sz="1400">
                  <a:solidFill>
                    <a:schemeClr val="bg1"/>
                  </a:solidFill>
                  <a:latin typeface="Helvetica" panose="020B0604020202020204" pitchFamily="34" charset="0"/>
                </a:defRPr>
              </a:lvl6pPr>
              <a:lvl7pPr marL="2971800" indent="-228600" eaLnBrk="0" fontAlgn="base" hangingPunct="0">
                <a:spcBef>
                  <a:spcPct val="0"/>
                </a:spcBef>
                <a:spcAft>
                  <a:spcPct val="0"/>
                </a:spcAft>
                <a:defRPr sz="1400">
                  <a:solidFill>
                    <a:schemeClr val="bg1"/>
                  </a:solidFill>
                  <a:latin typeface="Helvetica" panose="020B0604020202020204" pitchFamily="34" charset="0"/>
                </a:defRPr>
              </a:lvl7pPr>
              <a:lvl8pPr marL="3429000" indent="-228600" eaLnBrk="0" fontAlgn="base" hangingPunct="0">
                <a:spcBef>
                  <a:spcPct val="0"/>
                </a:spcBef>
                <a:spcAft>
                  <a:spcPct val="0"/>
                </a:spcAft>
                <a:defRPr sz="1400">
                  <a:solidFill>
                    <a:schemeClr val="bg1"/>
                  </a:solidFill>
                  <a:latin typeface="Helvetica" panose="020B0604020202020204" pitchFamily="34" charset="0"/>
                </a:defRPr>
              </a:lvl8pPr>
              <a:lvl9pPr marL="3886200" indent="-228600" eaLnBrk="0" fontAlgn="base" hangingPunct="0">
                <a:spcBef>
                  <a:spcPct val="0"/>
                </a:spcBef>
                <a:spcAft>
                  <a:spcPct val="0"/>
                </a:spcAft>
                <a:defRPr sz="1400">
                  <a:solidFill>
                    <a:schemeClr val="bg1"/>
                  </a:solidFill>
                  <a:latin typeface="Helvetica" panose="020B0604020202020204" pitchFamily="34" charset="0"/>
                </a:defRPr>
              </a:lvl9pPr>
            </a:lstStyle>
            <a:p>
              <a:pPr algn="ctr" defTabSz="1219170"/>
              <a:r>
                <a:rPr lang="de-DE" sz="1600">
                  <a:solidFill>
                    <a:srgbClr val="2F4558"/>
                  </a:solidFill>
                  <a:latin typeface="Arial" panose="020B0604020202020204" pitchFamily="34" charset="0"/>
                  <a:cs typeface="Arial" panose="020B0604020202020204" pitchFamily="34" charset="0"/>
                </a:rPr>
                <a:t>VALUE NOW</a:t>
              </a:r>
              <a:endParaRPr lang="en-US" sz="1600">
                <a:solidFill>
                  <a:srgbClr val="2F4558"/>
                </a:solidFill>
                <a:latin typeface="Arial" panose="020B0604020202020204" pitchFamily="34" charset="0"/>
                <a:cs typeface="Arial" panose="020B0604020202020204" pitchFamily="34" charset="0"/>
              </a:endParaRPr>
            </a:p>
          </p:txBody>
        </p:sp>
      </p:grpSp>
      <p:grpSp>
        <p:nvGrpSpPr>
          <p:cNvPr id="8" name="Group 95"/>
          <p:cNvGrpSpPr>
            <a:grpSpLocks/>
          </p:cNvGrpSpPr>
          <p:nvPr/>
        </p:nvGrpSpPr>
        <p:grpSpPr bwMode="auto">
          <a:xfrm>
            <a:off x="4000501" y="5486392"/>
            <a:ext cx="3238500" cy="414678"/>
            <a:chOff x="2476500" y="5791200"/>
            <a:chExt cx="3238500" cy="415094"/>
          </a:xfrm>
        </p:grpSpPr>
        <p:cxnSp>
          <p:nvCxnSpPr>
            <p:cNvPr id="54" name="Straight Arrow Connector 53"/>
            <p:cNvCxnSpPr/>
            <p:nvPr/>
          </p:nvCxnSpPr>
          <p:spPr>
            <a:xfrm rot="10800000">
              <a:off x="2476500" y="5791200"/>
              <a:ext cx="3238500" cy="1590"/>
            </a:xfrm>
            <a:prstGeom prst="straightConnector1">
              <a:avLst/>
            </a:prstGeom>
            <a:ln w="57150">
              <a:solidFill>
                <a:srgbClr val="33996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603" name="TextBox 54"/>
            <p:cNvSpPr txBox="1">
              <a:spLocks noChangeArrowheads="1"/>
            </p:cNvSpPr>
            <p:nvPr/>
          </p:nvSpPr>
          <p:spPr bwMode="auto">
            <a:xfrm>
              <a:off x="2895600" y="5867400"/>
              <a:ext cx="2438400" cy="33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panose="020B0604020202020204" pitchFamily="34" charset="0"/>
                </a:defRPr>
              </a:lvl1pPr>
              <a:lvl2pPr marL="742950" indent="-285750">
                <a:defRPr sz="1400">
                  <a:solidFill>
                    <a:schemeClr val="bg1"/>
                  </a:solidFill>
                  <a:latin typeface="Helvetica" panose="020B0604020202020204" pitchFamily="34" charset="0"/>
                </a:defRPr>
              </a:lvl2pPr>
              <a:lvl3pPr marL="1143000" indent="-228600">
                <a:defRPr sz="1400">
                  <a:solidFill>
                    <a:schemeClr val="bg1"/>
                  </a:solidFill>
                  <a:latin typeface="Helvetica" panose="020B0604020202020204" pitchFamily="34" charset="0"/>
                </a:defRPr>
              </a:lvl3pPr>
              <a:lvl4pPr marL="1600200" indent="-228600">
                <a:defRPr sz="1400">
                  <a:solidFill>
                    <a:schemeClr val="bg1"/>
                  </a:solidFill>
                  <a:latin typeface="Helvetica" panose="020B0604020202020204" pitchFamily="34" charset="0"/>
                </a:defRPr>
              </a:lvl4pPr>
              <a:lvl5pPr marL="2057400" indent="-228600">
                <a:defRPr sz="1400">
                  <a:solidFill>
                    <a:schemeClr val="bg1"/>
                  </a:solidFill>
                  <a:latin typeface="Helvetica" panose="020B0604020202020204" pitchFamily="34" charset="0"/>
                </a:defRPr>
              </a:lvl5pPr>
              <a:lvl6pPr marL="2514600" indent="-228600" eaLnBrk="0" fontAlgn="base" hangingPunct="0">
                <a:spcBef>
                  <a:spcPct val="0"/>
                </a:spcBef>
                <a:spcAft>
                  <a:spcPct val="0"/>
                </a:spcAft>
                <a:defRPr sz="1400">
                  <a:solidFill>
                    <a:schemeClr val="bg1"/>
                  </a:solidFill>
                  <a:latin typeface="Helvetica" panose="020B0604020202020204" pitchFamily="34" charset="0"/>
                </a:defRPr>
              </a:lvl6pPr>
              <a:lvl7pPr marL="2971800" indent="-228600" eaLnBrk="0" fontAlgn="base" hangingPunct="0">
                <a:spcBef>
                  <a:spcPct val="0"/>
                </a:spcBef>
                <a:spcAft>
                  <a:spcPct val="0"/>
                </a:spcAft>
                <a:defRPr sz="1400">
                  <a:solidFill>
                    <a:schemeClr val="bg1"/>
                  </a:solidFill>
                  <a:latin typeface="Helvetica" panose="020B0604020202020204" pitchFamily="34" charset="0"/>
                </a:defRPr>
              </a:lvl7pPr>
              <a:lvl8pPr marL="3429000" indent="-228600" eaLnBrk="0" fontAlgn="base" hangingPunct="0">
                <a:spcBef>
                  <a:spcPct val="0"/>
                </a:spcBef>
                <a:spcAft>
                  <a:spcPct val="0"/>
                </a:spcAft>
                <a:defRPr sz="1400">
                  <a:solidFill>
                    <a:schemeClr val="bg1"/>
                  </a:solidFill>
                  <a:latin typeface="Helvetica" panose="020B0604020202020204" pitchFamily="34" charset="0"/>
                </a:defRPr>
              </a:lvl8pPr>
              <a:lvl9pPr marL="3886200" indent="-228600" eaLnBrk="0" fontAlgn="base" hangingPunct="0">
                <a:spcBef>
                  <a:spcPct val="0"/>
                </a:spcBef>
                <a:spcAft>
                  <a:spcPct val="0"/>
                </a:spcAft>
                <a:defRPr sz="1400">
                  <a:solidFill>
                    <a:schemeClr val="bg1"/>
                  </a:solidFill>
                  <a:latin typeface="Helvetica" panose="020B0604020202020204" pitchFamily="34" charset="0"/>
                </a:defRPr>
              </a:lvl9pPr>
            </a:lstStyle>
            <a:p>
              <a:pPr algn="ctr" defTabSz="1219170"/>
              <a:r>
                <a:rPr lang="de-DE" sz="1600">
                  <a:solidFill>
                    <a:srgbClr val="2F4558"/>
                  </a:solidFill>
                  <a:latin typeface="Arial" panose="020B0604020202020204" pitchFamily="34" charset="0"/>
                  <a:cs typeface="Arial" panose="020B0604020202020204" pitchFamily="34" charset="0"/>
                </a:rPr>
                <a:t>VALUE OVER TIME</a:t>
              </a:r>
              <a:endParaRPr lang="en-US" sz="1600">
                <a:solidFill>
                  <a:srgbClr val="2F4558"/>
                </a:solidFill>
                <a:latin typeface="Arial" panose="020B0604020202020204" pitchFamily="34" charset="0"/>
                <a:cs typeface="Arial" panose="020B0604020202020204" pitchFamily="34" charset="0"/>
              </a:endParaRPr>
            </a:p>
          </p:txBody>
        </p:sp>
      </p:grpSp>
      <p:grpSp>
        <p:nvGrpSpPr>
          <p:cNvPr id="9" name="Group 93"/>
          <p:cNvGrpSpPr>
            <a:grpSpLocks/>
          </p:cNvGrpSpPr>
          <p:nvPr/>
        </p:nvGrpSpPr>
        <p:grpSpPr bwMode="auto">
          <a:xfrm>
            <a:off x="2209800" y="1325563"/>
            <a:ext cx="8610600" cy="2256025"/>
            <a:chOff x="685800" y="1599406"/>
            <a:chExt cx="8610600" cy="2256166"/>
          </a:xfrm>
        </p:grpSpPr>
        <p:grpSp>
          <p:nvGrpSpPr>
            <p:cNvPr id="22557" name="Group 91"/>
            <p:cNvGrpSpPr>
              <a:grpSpLocks/>
            </p:cNvGrpSpPr>
            <p:nvPr/>
          </p:nvGrpSpPr>
          <p:grpSpPr bwMode="auto">
            <a:xfrm>
              <a:off x="685800" y="1599406"/>
              <a:ext cx="4876800" cy="1976651"/>
              <a:chOff x="685800" y="1599406"/>
              <a:chExt cx="4876800" cy="1976651"/>
            </a:xfrm>
          </p:grpSpPr>
          <p:cxnSp>
            <p:nvCxnSpPr>
              <p:cNvPr id="32" name="Straight Connector 31"/>
              <p:cNvCxnSpPr/>
              <p:nvPr/>
            </p:nvCxnSpPr>
            <p:spPr>
              <a:xfrm rot="10800000">
                <a:off x="685800" y="2285249"/>
                <a:ext cx="3657600" cy="158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685800" y="1675611"/>
                <a:ext cx="45720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685800" y="2971092"/>
                <a:ext cx="2133600" cy="158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90800" y="2971006"/>
                <a:ext cx="762000" cy="5334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defTabSz="1219170">
                  <a:defRPr/>
                </a:pPr>
                <a:endParaRPr lang="en-US">
                  <a:solidFill>
                    <a:prstClr val="white"/>
                  </a:solidFill>
                  <a:latin typeface="Proxima Nova Rg"/>
                </a:endParaRPr>
              </a:p>
            </p:txBody>
          </p:sp>
          <p:sp>
            <p:nvSpPr>
              <p:cNvPr id="18" name="Rectangle 17"/>
              <p:cNvSpPr/>
              <p:nvPr/>
            </p:nvSpPr>
            <p:spPr>
              <a:xfrm>
                <a:off x="3581400" y="2513806"/>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defTabSz="1219170">
                  <a:defRPr/>
                </a:pPr>
                <a:endParaRPr lang="en-US">
                  <a:solidFill>
                    <a:prstClr val="white"/>
                  </a:solidFill>
                  <a:latin typeface="Proxima Nova Rg"/>
                </a:endParaRPr>
              </a:p>
            </p:txBody>
          </p:sp>
          <p:sp>
            <p:nvSpPr>
              <p:cNvPr id="20" name="Rectangle 19"/>
              <p:cNvSpPr/>
              <p:nvPr/>
            </p:nvSpPr>
            <p:spPr>
              <a:xfrm>
                <a:off x="4191000" y="2285206"/>
                <a:ext cx="685800" cy="1524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defTabSz="1219170">
                  <a:defRPr/>
                </a:pPr>
                <a:endParaRPr lang="en-US">
                  <a:solidFill>
                    <a:prstClr val="white"/>
                  </a:solidFill>
                  <a:latin typeface="Proxima Nova Rg"/>
                </a:endParaRPr>
              </a:p>
            </p:txBody>
          </p:sp>
          <p:sp>
            <p:nvSpPr>
              <p:cNvPr id="21" name="Rectangle 20"/>
              <p:cNvSpPr/>
              <p:nvPr/>
            </p:nvSpPr>
            <p:spPr>
              <a:xfrm>
                <a:off x="5105400" y="1675606"/>
                <a:ext cx="457200" cy="5334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defTabSz="1219170">
                  <a:defRPr/>
                </a:pPr>
                <a:endParaRPr lang="en-US">
                  <a:solidFill>
                    <a:prstClr val="white"/>
                  </a:solidFill>
                  <a:latin typeface="Proxima Nova Rg"/>
                </a:endParaRPr>
              </a:p>
            </p:txBody>
          </p:sp>
          <p:cxnSp>
            <p:nvCxnSpPr>
              <p:cNvPr id="39" name="Straight Connector 38"/>
              <p:cNvCxnSpPr/>
              <p:nvPr/>
            </p:nvCxnSpPr>
            <p:spPr>
              <a:xfrm rot="10800000">
                <a:off x="685800" y="3502938"/>
                <a:ext cx="2133600" cy="158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685800" y="2894887"/>
                <a:ext cx="2971800" cy="158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685800" y="2513863"/>
                <a:ext cx="2971800" cy="158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685800" y="2437659"/>
                <a:ext cx="3657600" cy="158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V="1">
                <a:off x="685800" y="2209044"/>
                <a:ext cx="45720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2592" name="Group 57"/>
              <p:cNvGrpSpPr>
                <a:grpSpLocks/>
              </p:cNvGrpSpPr>
              <p:nvPr/>
            </p:nvGrpSpPr>
            <p:grpSpPr bwMode="auto">
              <a:xfrm>
                <a:off x="2074460" y="1599406"/>
                <a:ext cx="3335740" cy="1976651"/>
                <a:chOff x="2074460" y="1981200"/>
                <a:chExt cx="3335740" cy="1976651"/>
              </a:xfrm>
            </p:grpSpPr>
            <p:sp>
              <p:nvSpPr>
                <p:cNvPr id="56" name="Freeform 55"/>
                <p:cNvSpPr/>
                <p:nvPr/>
              </p:nvSpPr>
              <p:spPr>
                <a:xfrm>
                  <a:off x="2074863" y="2019302"/>
                  <a:ext cx="3275012" cy="1938460"/>
                </a:xfrm>
                <a:custGeom>
                  <a:avLst/>
                  <a:gdLst>
                    <a:gd name="connsiteX0" fmla="*/ 0 w 3275462"/>
                    <a:gd name="connsiteY0" fmla="*/ 1937982 h 1937982"/>
                    <a:gd name="connsiteX1" fmla="*/ 887104 w 3275462"/>
                    <a:gd name="connsiteY1" fmla="*/ 1323832 h 1937982"/>
                    <a:gd name="connsiteX2" fmla="*/ 1692322 w 3275462"/>
                    <a:gd name="connsiteY2" fmla="*/ 859809 h 1937982"/>
                    <a:gd name="connsiteX3" fmla="*/ 2456597 w 3275462"/>
                    <a:gd name="connsiteY3" fmla="*/ 641444 h 1937982"/>
                    <a:gd name="connsiteX4" fmla="*/ 3275462 w 3275462"/>
                    <a:gd name="connsiteY4" fmla="*/ 0 h 193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462" h="1937982">
                      <a:moveTo>
                        <a:pt x="0" y="1937982"/>
                      </a:moveTo>
                      <a:lnTo>
                        <a:pt x="887104" y="1323832"/>
                      </a:lnTo>
                      <a:lnTo>
                        <a:pt x="1692322" y="859809"/>
                      </a:lnTo>
                      <a:lnTo>
                        <a:pt x="2456597" y="641444"/>
                      </a:lnTo>
                      <a:lnTo>
                        <a:pt x="3275462" y="0"/>
                      </a:lnTo>
                    </a:path>
                  </a:pathLst>
                </a:custGeom>
                <a:ln w="28575">
                  <a:solidFill>
                    <a:srgbClr val="2F4558"/>
                  </a:solidFill>
                </a:ln>
              </p:spPr>
              <p:style>
                <a:lnRef idx="1">
                  <a:schemeClr val="accent1"/>
                </a:lnRef>
                <a:fillRef idx="0">
                  <a:schemeClr val="accent1"/>
                </a:fillRef>
                <a:effectRef idx="0">
                  <a:schemeClr val="accent1"/>
                </a:effectRef>
                <a:fontRef idx="minor">
                  <a:schemeClr val="tx1"/>
                </a:fontRef>
              </p:style>
              <p:txBody>
                <a:bodyPr anchor="ctr"/>
                <a:lstStyle/>
                <a:p>
                  <a:pPr algn="ctr" defTabSz="1219170">
                    <a:defRPr/>
                  </a:pPr>
                  <a:endParaRPr lang="en-US">
                    <a:solidFill>
                      <a:prstClr val="black"/>
                    </a:solidFill>
                    <a:latin typeface="Proxima Nova Rg"/>
                  </a:endParaRPr>
                </a:p>
              </p:txBody>
            </p:sp>
            <p:grpSp>
              <p:nvGrpSpPr>
                <p:cNvPr id="22597" name="Group 56"/>
                <p:cNvGrpSpPr>
                  <a:grpSpLocks/>
                </p:cNvGrpSpPr>
                <p:nvPr/>
              </p:nvGrpSpPr>
              <p:grpSpPr bwMode="auto">
                <a:xfrm>
                  <a:off x="2895600" y="1981200"/>
                  <a:ext cx="2514600" cy="1447800"/>
                  <a:chOff x="2895600" y="1981200"/>
                  <a:chExt cx="2514600" cy="1447800"/>
                </a:xfrm>
              </p:grpSpPr>
              <p:sp>
                <p:nvSpPr>
                  <p:cNvPr id="23" name="Oval 22"/>
                  <p:cNvSpPr/>
                  <p:nvPr/>
                </p:nvSpPr>
                <p:spPr>
                  <a:xfrm>
                    <a:off x="2895600" y="3276681"/>
                    <a:ext cx="152400" cy="1524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prstClr val="white"/>
                      </a:solidFill>
                      <a:latin typeface="Proxima Nova Rg"/>
                    </a:endParaRPr>
                  </a:p>
                </p:txBody>
              </p:sp>
              <p:sp>
                <p:nvSpPr>
                  <p:cNvPr id="24" name="Oval 23"/>
                  <p:cNvSpPr/>
                  <p:nvPr/>
                </p:nvSpPr>
                <p:spPr>
                  <a:xfrm>
                    <a:off x="3695700" y="2819453"/>
                    <a:ext cx="152400" cy="1524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prstClr val="white"/>
                      </a:solidFill>
                      <a:latin typeface="Proxima Nova Rg"/>
                    </a:endParaRPr>
                  </a:p>
                </p:txBody>
              </p:sp>
              <p:sp>
                <p:nvSpPr>
                  <p:cNvPr id="25" name="Oval 24"/>
                  <p:cNvSpPr/>
                  <p:nvPr/>
                </p:nvSpPr>
                <p:spPr>
                  <a:xfrm>
                    <a:off x="4457700" y="2590838"/>
                    <a:ext cx="152400" cy="1524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prstClr val="white"/>
                      </a:solidFill>
                      <a:latin typeface="Proxima Nova Rg"/>
                    </a:endParaRPr>
                  </a:p>
                </p:txBody>
              </p:sp>
              <p:sp>
                <p:nvSpPr>
                  <p:cNvPr id="26" name="Oval 25"/>
                  <p:cNvSpPr/>
                  <p:nvPr/>
                </p:nvSpPr>
                <p:spPr>
                  <a:xfrm>
                    <a:off x="5257800" y="1981200"/>
                    <a:ext cx="152400" cy="1524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prstClr val="white"/>
                      </a:solidFill>
                      <a:latin typeface="Proxima Nova Rg"/>
                    </a:endParaRPr>
                  </a:p>
                </p:txBody>
              </p:sp>
            </p:grpSp>
          </p:grpSp>
          <p:grpSp>
            <p:nvGrpSpPr>
              <p:cNvPr id="22593" name="Group 86"/>
              <p:cNvGrpSpPr>
                <a:grpSpLocks/>
              </p:cNvGrpSpPr>
              <p:nvPr/>
            </p:nvGrpSpPr>
            <p:grpSpPr bwMode="auto">
              <a:xfrm>
                <a:off x="780792" y="2971092"/>
                <a:ext cx="1505208" cy="533433"/>
                <a:chOff x="780792" y="2971092"/>
                <a:chExt cx="1505208" cy="533433"/>
              </a:xfrm>
            </p:grpSpPr>
            <p:sp>
              <p:nvSpPr>
                <p:cNvPr id="84" name="Up-Down Arrow 83"/>
                <p:cNvSpPr/>
                <p:nvPr/>
              </p:nvSpPr>
              <p:spPr>
                <a:xfrm>
                  <a:off x="1371600" y="2971092"/>
                  <a:ext cx="304800" cy="533433"/>
                </a:xfrm>
                <a:prstGeom prst="upDownArrow">
                  <a:avLst>
                    <a:gd name="adj1" fmla="val 50000"/>
                    <a:gd name="adj2" fmla="val 28508"/>
                  </a:avLst>
                </a:prstGeom>
              </p:spPr>
              <p:style>
                <a:lnRef idx="1">
                  <a:schemeClr val="accent2"/>
                </a:lnRef>
                <a:fillRef idx="2">
                  <a:schemeClr val="accent2"/>
                </a:fillRef>
                <a:effectRef idx="1">
                  <a:schemeClr val="accent2"/>
                </a:effectRef>
                <a:fontRef idx="minor">
                  <a:schemeClr val="dk1"/>
                </a:fontRef>
              </p:style>
              <p:txBody>
                <a:bodyPr anchor="ctr"/>
                <a:lstStyle/>
                <a:p>
                  <a:pPr algn="ctr" defTabSz="1219170">
                    <a:defRPr/>
                  </a:pPr>
                  <a:endParaRPr lang="en-US">
                    <a:solidFill>
                      <a:prstClr val="black"/>
                    </a:solidFill>
                    <a:latin typeface="Proxima Nova Rg"/>
                  </a:endParaRPr>
                </a:p>
              </p:txBody>
            </p:sp>
            <p:sp>
              <p:nvSpPr>
                <p:cNvPr id="22595" name="TextBox 85"/>
                <p:cNvSpPr txBox="1">
                  <a:spLocks noChangeArrowheads="1"/>
                </p:cNvSpPr>
                <p:nvPr/>
              </p:nvSpPr>
              <p:spPr bwMode="auto">
                <a:xfrm>
                  <a:off x="780792" y="3124200"/>
                  <a:ext cx="1505208" cy="2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bg1"/>
                      </a:solidFill>
                      <a:latin typeface="Helvetica" panose="020B0604020202020204" pitchFamily="34" charset="0"/>
                    </a:defRPr>
                  </a:lvl1pPr>
                  <a:lvl2pPr marL="742950" indent="-285750">
                    <a:defRPr sz="1400">
                      <a:solidFill>
                        <a:schemeClr val="bg1"/>
                      </a:solidFill>
                      <a:latin typeface="Helvetica" panose="020B0604020202020204" pitchFamily="34" charset="0"/>
                    </a:defRPr>
                  </a:lvl2pPr>
                  <a:lvl3pPr marL="1143000" indent="-228600">
                    <a:defRPr sz="1400">
                      <a:solidFill>
                        <a:schemeClr val="bg1"/>
                      </a:solidFill>
                      <a:latin typeface="Helvetica" panose="020B0604020202020204" pitchFamily="34" charset="0"/>
                    </a:defRPr>
                  </a:lvl3pPr>
                  <a:lvl4pPr marL="1600200" indent="-228600">
                    <a:defRPr sz="1400">
                      <a:solidFill>
                        <a:schemeClr val="bg1"/>
                      </a:solidFill>
                      <a:latin typeface="Helvetica" panose="020B0604020202020204" pitchFamily="34" charset="0"/>
                    </a:defRPr>
                  </a:lvl4pPr>
                  <a:lvl5pPr marL="2057400" indent="-228600">
                    <a:defRPr sz="1400">
                      <a:solidFill>
                        <a:schemeClr val="bg1"/>
                      </a:solidFill>
                      <a:latin typeface="Helvetica" panose="020B0604020202020204" pitchFamily="34" charset="0"/>
                    </a:defRPr>
                  </a:lvl5pPr>
                  <a:lvl6pPr marL="2514600" indent="-228600" eaLnBrk="0" fontAlgn="base" hangingPunct="0">
                    <a:spcBef>
                      <a:spcPct val="0"/>
                    </a:spcBef>
                    <a:spcAft>
                      <a:spcPct val="0"/>
                    </a:spcAft>
                    <a:defRPr sz="1400">
                      <a:solidFill>
                        <a:schemeClr val="bg1"/>
                      </a:solidFill>
                      <a:latin typeface="Helvetica" panose="020B0604020202020204" pitchFamily="34" charset="0"/>
                    </a:defRPr>
                  </a:lvl6pPr>
                  <a:lvl7pPr marL="2971800" indent="-228600" eaLnBrk="0" fontAlgn="base" hangingPunct="0">
                    <a:spcBef>
                      <a:spcPct val="0"/>
                    </a:spcBef>
                    <a:spcAft>
                      <a:spcPct val="0"/>
                    </a:spcAft>
                    <a:defRPr sz="1400">
                      <a:solidFill>
                        <a:schemeClr val="bg1"/>
                      </a:solidFill>
                      <a:latin typeface="Helvetica" panose="020B0604020202020204" pitchFamily="34" charset="0"/>
                    </a:defRPr>
                  </a:lvl7pPr>
                  <a:lvl8pPr marL="3429000" indent="-228600" eaLnBrk="0" fontAlgn="base" hangingPunct="0">
                    <a:spcBef>
                      <a:spcPct val="0"/>
                    </a:spcBef>
                    <a:spcAft>
                      <a:spcPct val="0"/>
                    </a:spcAft>
                    <a:defRPr sz="1400">
                      <a:solidFill>
                        <a:schemeClr val="bg1"/>
                      </a:solidFill>
                      <a:latin typeface="Helvetica" panose="020B0604020202020204" pitchFamily="34" charset="0"/>
                    </a:defRPr>
                  </a:lvl8pPr>
                  <a:lvl9pPr marL="3886200" indent="-228600" eaLnBrk="0" fontAlgn="base" hangingPunct="0">
                    <a:spcBef>
                      <a:spcPct val="0"/>
                    </a:spcBef>
                    <a:spcAft>
                      <a:spcPct val="0"/>
                    </a:spcAft>
                    <a:defRPr sz="1400">
                      <a:solidFill>
                        <a:schemeClr val="bg1"/>
                      </a:solidFill>
                      <a:latin typeface="Helvetica" panose="020B0604020202020204" pitchFamily="34" charset="0"/>
                    </a:defRPr>
                  </a:lvl9pPr>
                </a:lstStyle>
                <a:p>
                  <a:pPr algn="ctr" defTabSz="1219170"/>
                  <a:r>
                    <a:rPr lang="de-DE" sz="1200">
                      <a:solidFill>
                        <a:prstClr val="black"/>
                      </a:solidFill>
                      <a:latin typeface="Arial" panose="020B0604020202020204" pitchFamily="34" charset="0"/>
                      <a:cs typeface="Arial" panose="020B0604020202020204" pitchFamily="34" charset="0"/>
                    </a:rPr>
                    <a:t>Incremental Value</a:t>
                  </a:r>
                  <a:endParaRPr lang="en-US" sz="1200">
                    <a:solidFill>
                      <a:prstClr val="black"/>
                    </a:solidFill>
                    <a:latin typeface="Arial" panose="020B0604020202020204" pitchFamily="34" charset="0"/>
                    <a:cs typeface="Arial" panose="020B0604020202020204" pitchFamily="34" charset="0"/>
                  </a:endParaRPr>
                </a:p>
              </p:txBody>
            </p:sp>
          </p:grpSp>
        </p:grpSp>
        <p:grpSp>
          <p:nvGrpSpPr>
            <p:cNvPr id="22558" name="Group 92"/>
            <p:cNvGrpSpPr>
              <a:grpSpLocks/>
            </p:cNvGrpSpPr>
            <p:nvPr/>
          </p:nvGrpSpPr>
          <p:grpSpPr bwMode="auto">
            <a:xfrm>
              <a:off x="6324600" y="1748514"/>
              <a:ext cx="2971800" cy="2107058"/>
              <a:chOff x="6324600" y="1748514"/>
              <a:chExt cx="2971800" cy="2107058"/>
            </a:xfrm>
          </p:grpSpPr>
          <p:sp>
            <p:nvSpPr>
              <p:cNvPr id="22559" name="TextBox 68"/>
              <p:cNvSpPr txBox="1">
                <a:spLocks noChangeArrowheads="1"/>
              </p:cNvSpPr>
              <p:nvPr/>
            </p:nvSpPr>
            <p:spPr bwMode="auto">
              <a:xfrm>
                <a:off x="6515100" y="3455437"/>
                <a:ext cx="2590800"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panose="020B0604020202020204" pitchFamily="34" charset="0"/>
                  </a:defRPr>
                </a:lvl1pPr>
                <a:lvl2pPr marL="742950" indent="-285750">
                  <a:defRPr sz="1400">
                    <a:solidFill>
                      <a:schemeClr val="bg1"/>
                    </a:solidFill>
                    <a:latin typeface="Helvetica" panose="020B0604020202020204" pitchFamily="34" charset="0"/>
                  </a:defRPr>
                </a:lvl2pPr>
                <a:lvl3pPr marL="1143000" indent="-228600">
                  <a:defRPr sz="1400">
                    <a:solidFill>
                      <a:schemeClr val="bg1"/>
                    </a:solidFill>
                    <a:latin typeface="Helvetica" panose="020B0604020202020204" pitchFamily="34" charset="0"/>
                  </a:defRPr>
                </a:lvl3pPr>
                <a:lvl4pPr marL="1600200" indent="-228600">
                  <a:defRPr sz="1400">
                    <a:solidFill>
                      <a:schemeClr val="bg1"/>
                    </a:solidFill>
                    <a:latin typeface="Helvetica" panose="020B0604020202020204" pitchFamily="34" charset="0"/>
                  </a:defRPr>
                </a:lvl4pPr>
                <a:lvl5pPr marL="2057400" indent="-228600">
                  <a:defRPr sz="1400">
                    <a:solidFill>
                      <a:schemeClr val="bg1"/>
                    </a:solidFill>
                    <a:latin typeface="Helvetica" panose="020B0604020202020204" pitchFamily="34" charset="0"/>
                  </a:defRPr>
                </a:lvl5pPr>
                <a:lvl6pPr marL="2514600" indent="-228600" eaLnBrk="0" fontAlgn="base" hangingPunct="0">
                  <a:spcBef>
                    <a:spcPct val="0"/>
                  </a:spcBef>
                  <a:spcAft>
                    <a:spcPct val="0"/>
                  </a:spcAft>
                  <a:defRPr sz="1400">
                    <a:solidFill>
                      <a:schemeClr val="bg1"/>
                    </a:solidFill>
                    <a:latin typeface="Helvetica" panose="020B0604020202020204" pitchFamily="34" charset="0"/>
                  </a:defRPr>
                </a:lvl6pPr>
                <a:lvl7pPr marL="2971800" indent="-228600" eaLnBrk="0" fontAlgn="base" hangingPunct="0">
                  <a:spcBef>
                    <a:spcPct val="0"/>
                  </a:spcBef>
                  <a:spcAft>
                    <a:spcPct val="0"/>
                  </a:spcAft>
                  <a:defRPr sz="1400">
                    <a:solidFill>
                      <a:schemeClr val="bg1"/>
                    </a:solidFill>
                    <a:latin typeface="Helvetica" panose="020B0604020202020204" pitchFamily="34" charset="0"/>
                  </a:defRPr>
                </a:lvl7pPr>
                <a:lvl8pPr marL="3429000" indent="-228600" eaLnBrk="0" fontAlgn="base" hangingPunct="0">
                  <a:spcBef>
                    <a:spcPct val="0"/>
                  </a:spcBef>
                  <a:spcAft>
                    <a:spcPct val="0"/>
                  </a:spcAft>
                  <a:defRPr sz="1400">
                    <a:solidFill>
                      <a:schemeClr val="bg1"/>
                    </a:solidFill>
                    <a:latin typeface="Helvetica" panose="020B0604020202020204" pitchFamily="34" charset="0"/>
                  </a:defRPr>
                </a:lvl8pPr>
                <a:lvl9pPr marL="3886200" indent="-228600" eaLnBrk="0" fontAlgn="base" hangingPunct="0">
                  <a:spcBef>
                    <a:spcPct val="0"/>
                  </a:spcBef>
                  <a:spcAft>
                    <a:spcPct val="0"/>
                  </a:spcAft>
                  <a:defRPr sz="1400">
                    <a:solidFill>
                      <a:schemeClr val="bg1"/>
                    </a:solidFill>
                    <a:latin typeface="Helvetica" panose="020B0604020202020204" pitchFamily="34" charset="0"/>
                  </a:defRPr>
                </a:lvl9pPr>
              </a:lstStyle>
              <a:p>
                <a:pPr defTabSz="1219170"/>
                <a:r>
                  <a:rPr lang="de-DE" sz="2000">
                    <a:solidFill>
                      <a:prstClr val="black"/>
                    </a:solidFill>
                  </a:rPr>
                  <a:t>Application Benefits</a:t>
                </a:r>
                <a:endParaRPr lang="en-US" sz="2000">
                  <a:solidFill>
                    <a:prstClr val="black"/>
                  </a:solidFill>
                </a:endParaRPr>
              </a:p>
            </p:txBody>
          </p:sp>
          <p:grpSp>
            <p:nvGrpSpPr>
              <p:cNvPr id="22560" name="Group 67"/>
              <p:cNvGrpSpPr>
                <a:grpSpLocks/>
              </p:cNvGrpSpPr>
              <p:nvPr/>
            </p:nvGrpSpPr>
            <p:grpSpPr bwMode="auto">
              <a:xfrm>
                <a:off x="6324600" y="1791506"/>
                <a:ext cx="2971800" cy="1548519"/>
                <a:chOff x="6324600" y="1791506"/>
                <a:chExt cx="2971800" cy="1548519"/>
              </a:xfrm>
            </p:grpSpPr>
            <p:sp>
              <p:nvSpPr>
                <p:cNvPr id="73" name="Left Arrow 72"/>
                <p:cNvSpPr/>
                <p:nvPr/>
              </p:nvSpPr>
              <p:spPr>
                <a:xfrm>
                  <a:off x="6324600" y="1791506"/>
                  <a:ext cx="381000" cy="2286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prstClr val="white"/>
                    </a:solidFill>
                    <a:latin typeface="Proxima Nova Rg"/>
                  </a:endParaRPr>
                </a:p>
              </p:txBody>
            </p:sp>
            <p:sp>
              <p:nvSpPr>
                <p:cNvPr id="22571" name="TextBox 62"/>
                <p:cNvSpPr txBox="1">
                  <a:spLocks noChangeArrowheads="1"/>
                </p:cNvSpPr>
                <p:nvPr/>
              </p:nvSpPr>
              <p:spPr bwMode="auto">
                <a:xfrm>
                  <a:off x="6781800" y="3032229"/>
                  <a:ext cx="2514600"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panose="020B0604020202020204" pitchFamily="34" charset="0"/>
                    </a:defRPr>
                  </a:lvl1pPr>
                  <a:lvl2pPr marL="742950" indent="-285750">
                    <a:defRPr sz="1400">
                      <a:solidFill>
                        <a:schemeClr val="bg1"/>
                      </a:solidFill>
                      <a:latin typeface="Helvetica" panose="020B0604020202020204" pitchFamily="34" charset="0"/>
                    </a:defRPr>
                  </a:lvl2pPr>
                  <a:lvl3pPr marL="1143000" indent="-228600">
                    <a:defRPr sz="1400">
                      <a:solidFill>
                        <a:schemeClr val="bg1"/>
                      </a:solidFill>
                      <a:latin typeface="Helvetica" panose="020B0604020202020204" pitchFamily="34" charset="0"/>
                    </a:defRPr>
                  </a:lvl3pPr>
                  <a:lvl4pPr marL="1600200" indent="-228600">
                    <a:defRPr sz="1400">
                      <a:solidFill>
                        <a:schemeClr val="bg1"/>
                      </a:solidFill>
                      <a:latin typeface="Helvetica" panose="020B0604020202020204" pitchFamily="34" charset="0"/>
                    </a:defRPr>
                  </a:lvl4pPr>
                  <a:lvl5pPr marL="2057400" indent="-228600">
                    <a:defRPr sz="1400">
                      <a:solidFill>
                        <a:schemeClr val="bg1"/>
                      </a:solidFill>
                      <a:latin typeface="Helvetica" panose="020B0604020202020204" pitchFamily="34" charset="0"/>
                    </a:defRPr>
                  </a:lvl5pPr>
                  <a:lvl6pPr marL="2514600" indent="-228600" eaLnBrk="0" fontAlgn="base" hangingPunct="0">
                    <a:spcBef>
                      <a:spcPct val="0"/>
                    </a:spcBef>
                    <a:spcAft>
                      <a:spcPct val="0"/>
                    </a:spcAft>
                    <a:defRPr sz="1400">
                      <a:solidFill>
                        <a:schemeClr val="bg1"/>
                      </a:solidFill>
                      <a:latin typeface="Helvetica" panose="020B0604020202020204" pitchFamily="34" charset="0"/>
                    </a:defRPr>
                  </a:lvl6pPr>
                  <a:lvl7pPr marL="2971800" indent="-228600" eaLnBrk="0" fontAlgn="base" hangingPunct="0">
                    <a:spcBef>
                      <a:spcPct val="0"/>
                    </a:spcBef>
                    <a:spcAft>
                      <a:spcPct val="0"/>
                    </a:spcAft>
                    <a:defRPr sz="1400">
                      <a:solidFill>
                        <a:schemeClr val="bg1"/>
                      </a:solidFill>
                      <a:latin typeface="Helvetica" panose="020B0604020202020204" pitchFamily="34" charset="0"/>
                    </a:defRPr>
                  </a:lvl7pPr>
                  <a:lvl8pPr marL="3429000" indent="-228600" eaLnBrk="0" fontAlgn="base" hangingPunct="0">
                    <a:spcBef>
                      <a:spcPct val="0"/>
                    </a:spcBef>
                    <a:spcAft>
                      <a:spcPct val="0"/>
                    </a:spcAft>
                    <a:defRPr sz="1400">
                      <a:solidFill>
                        <a:schemeClr val="bg1"/>
                      </a:solidFill>
                      <a:latin typeface="Helvetica" panose="020B0604020202020204" pitchFamily="34" charset="0"/>
                    </a:defRPr>
                  </a:lvl8pPr>
                  <a:lvl9pPr marL="3886200" indent="-228600" eaLnBrk="0" fontAlgn="base" hangingPunct="0">
                    <a:spcBef>
                      <a:spcPct val="0"/>
                    </a:spcBef>
                    <a:spcAft>
                      <a:spcPct val="0"/>
                    </a:spcAft>
                    <a:defRPr sz="1400">
                      <a:solidFill>
                        <a:schemeClr val="bg1"/>
                      </a:solidFill>
                      <a:latin typeface="Helvetica" panose="020B0604020202020204" pitchFamily="34" charset="0"/>
                    </a:defRPr>
                  </a:lvl9pPr>
                </a:lstStyle>
                <a:p>
                  <a:pPr defTabSz="1219170"/>
                  <a:r>
                    <a:rPr lang="de-DE" i="1">
                      <a:solidFill>
                        <a:prstClr val="black"/>
                      </a:solidFill>
                    </a:rPr>
                    <a:t>Operations Management</a:t>
                  </a:r>
                  <a:endParaRPr lang="en-US" i="1">
                    <a:solidFill>
                      <a:prstClr val="black"/>
                    </a:solidFill>
                  </a:endParaRPr>
                </a:p>
              </p:txBody>
            </p:sp>
          </p:grpSp>
          <p:grpSp>
            <p:nvGrpSpPr>
              <p:cNvPr id="22561" name="Group 70"/>
              <p:cNvGrpSpPr>
                <a:grpSpLocks/>
              </p:cNvGrpSpPr>
              <p:nvPr/>
            </p:nvGrpSpPr>
            <p:grpSpPr bwMode="auto">
              <a:xfrm>
                <a:off x="6324600" y="2184173"/>
                <a:ext cx="2819400" cy="307796"/>
                <a:chOff x="6324600" y="1752373"/>
                <a:chExt cx="2819400" cy="307796"/>
              </a:xfrm>
            </p:grpSpPr>
            <p:sp>
              <p:nvSpPr>
                <p:cNvPr id="72" name="Left Arrow 71"/>
                <p:cNvSpPr/>
                <p:nvPr/>
              </p:nvSpPr>
              <p:spPr>
                <a:xfrm>
                  <a:off x="6324600" y="1791533"/>
                  <a:ext cx="381000" cy="2286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prstClr val="white"/>
                    </a:solidFill>
                    <a:latin typeface="Proxima Nova Rg"/>
                  </a:endParaRPr>
                </a:p>
              </p:txBody>
            </p:sp>
            <p:sp>
              <p:nvSpPr>
                <p:cNvPr id="22569" name="TextBox 73"/>
                <p:cNvSpPr txBox="1">
                  <a:spLocks noChangeArrowheads="1"/>
                </p:cNvSpPr>
                <p:nvPr/>
              </p:nvSpPr>
              <p:spPr bwMode="auto">
                <a:xfrm>
                  <a:off x="6781800" y="1752373"/>
                  <a:ext cx="2362200"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panose="020B0604020202020204" pitchFamily="34" charset="0"/>
                    </a:defRPr>
                  </a:lvl1pPr>
                  <a:lvl2pPr marL="742950" indent="-285750">
                    <a:defRPr sz="1400">
                      <a:solidFill>
                        <a:schemeClr val="bg1"/>
                      </a:solidFill>
                      <a:latin typeface="Helvetica" panose="020B0604020202020204" pitchFamily="34" charset="0"/>
                    </a:defRPr>
                  </a:lvl2pPr>
                  <a:lvl3pPr marL="1143000" indent="-228600">
                    <a:defRPr sz="1400">
                      <a:solidFill>
                        <a:schemeClr val="bg1"/>
                      </a:solidFill>
                      <a:latin typeface="Helvetica" panose="020B0604020202020204" pitchFamily="34" charset="0"/>
                    </a:defRPr>
                  </a:lvl3pPr>
                  <a:lvl4pPr marL="1600200" indent="-228600">
                    <a:defRPr sz="1400">
                      <a:solidFill>
                        <a:schemeClr val="bg1"/>
                      </a:solidFill>
                      <a:latin typeface="Helvetica" panose="020B0604020202020204" pitchFamily="34" charset="0"/>
                    </a:defRPr>
                  </a:lvl4pPr>
                  <a:lvl5pPr marL="2057400" indent="-228600">
                    <a:defRPr sz="1400">
                      <a:solidFill>
                        <a:schemeClr val="bg1"/>
                      </a:solidFill>
                      <a:latin typeface="Helvetica" panose="020B0604020202020204" pitchFamily="34" charset="0"/>
                    </a:defRPr>
                  </a:lvl5pPr>
                  <a:lvl6pPr marL="2514600" indent="-228600" eaLnBrk="0" fontAlgn="base" hangingPunct="0">
                    <a:spcBef>
                      <a:spcPct val="0"/>
                    </a:spcBef>
                    <a:spcAft>
                      <a:spcPct val="0"/>
                    </a:spcAft>
                    <a:defRPr sz="1400">
                      <a:solidFill>
                        <a:schemeClr val="bg1"/>
                      </a:solidFill>
                      <a:latin typeface="Helvetica" panose="020B0604020202020204" pitchFamily="34" charset="0"/>
                    </a:defRPr>
                  </a:lvl6pPr>
                  <a:lvl7pPr marL="2971800" indent="-228600" eaLnBrk="0" fontAlgn="base" hangingPunct="0">
                    <a:spcBef>
                      <a:spcPct val="0"/>
                    </a:spcBef>
                    <a:spcAft>
                      <a:spcPct val="0"/>
                    </a:spcAft>
                    <a:defRPr sz="1400">
                      <a:solidFill>
                        <a:schemeClr val="bg1"/>
                      </a:solidFill>
                      <a:latin typeface="Helvetica" panose="020B0604020202020204" pitchFamily="34" charset="0"/>
                    </a:defRPr>
                  </a:lvl7pPr>
                  <a:lvl8pPr marL="3429000" indent="-228600" eaLnBrk="0" fontAlgn="base" hangingPunct="0">
                    <a:spcBef>
                      <a:spcPct val="0"/>
                    </a:spcBef>
                    <a:spcAft>
                      <a:spcPct val="0"/>
                    </a:spcAft>
                    <a:defRPr sz="1400">
                      <a:solidFill>
                        <a:schemeClr val="bg1"/>
                      </a:solidFill>
                      <a:latin typeface="Helvetica" panose="020B0604020202020204" pitchFamily="34" charset="0"/>
                    </a:defRPr>
                  </a:lvl8pPr>
                  <a:lvl9pPr marL="3886200" indent="-228600" eaLnBrk="0" fontAlgn="base" hangingPunct="0">
                    <a:spcBef>
                      <a:spcPct val="0"/>
                    </a:spcBef>
                    <a:spcAft>
                      <a:spcPct val="0"/>
                    </a:spcAft>
                    <a:defRPr sz="1400">
                      <a:solidFill>
                        <a:schemeClr val="bg1"/>
                      </a:solidFill>
                      <a:latin typeface="Helvetica" panose="020B0604020202020204" pitchFamily="34" charset="0"/>
                    </a:defRPr>
                  </a:lvl9pPr>
                </a:lstStyle>
                <a:p>
                  <a:pPr defTabSz="1219170"/>
                  <a:r>
                    <a:rPr lang="de-DE" i="1">
                      <a:solidFill>
                        <a:prstClr val="black"/>
                      </a:solidFill>
                    </a:rPr>
                    <a:t>Environmental Reporting</a:t>
                  </a:r>
                  <a:endParaRPr lang="en-US" i="1">
                    <a:solidFill>
                      <a:prstClr val="black"/>
                    </a:solidFill>
                  </a:endParaRPr>
                </a:p>
              </p:txBody>
            </p:sp>
          </p:grpSp>
          <p:grpSp>
            <p:nvGrpSpPr>
              <p:cNvPr id="22562" name="Group 74"/>
              <p:cNvGrpSpPr>
                <a:grpSpLocks/>
              </p:cNvGrpSpPr>
              <p:nvPr/>
            </p:nvGrpSpPr>
            <p:grpSpPr bwMode="auto">
              <a:xfrm>
                <a:off x="6324600" y="2615863"/>
                <a:ext cx="2819400" cy="307796"/>
                <a:chOff x="6324600" y="1752263"/>
                <a:chExt cx="2819400" cy="307796"/>
              </a:xfrm>
            </p:grpSpPr>
            <p:sp>
              <p:nvSpPr>
                <p:cNvPr id="78" name="Left Arrow 77"/>
                <p:cNvSpPr/>
                <p:nvPr/>
              </p:nvSpPr>
              <p:spPr>
                <a:xfrm>
                  <a:off x="6324600" y="1791560"/>
                  <a:ext cx="381000" cy="2286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prstClr val="white"/>
                    </a:solidFill>
                    <a:latin typeface="Proxima Nova Rg"/>
                  </a:endParaRPr>
                </a:p>
              </p:txBody>
            </p:sp>
            <p:sp>
              <p:nvSpPr>
                <p:cNvPr id="22567" name="TextBox 79"/>
                <p:cNvSpPr txBox="1">
                  <a:spLocks noChangeArrowheads="1"/>
                </p:cNvSpPr>
                <p:nvPr/>
              </p:nvSpPr>
              <p:spPr bwMode="auto">
                <a:xfrm>
                  <a:off x="6781800" y="1752263"/>
                  <a:ext cx="2362200"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panose="020B0604020202020204" pitchFamily="34" charset="0"/>
                    </a:defRPr>
                  </a:lvl1pPr>
                  <a:lvl2pPr marL="742950" indent="-285750">
                    <a:defRPr sz="1400">
                      <a:solidFill>
                        <a:schemeClr val="bg1"/>
                      </a:solidFill>
                      <a:latin typeface="Helvetica" panose="020B0604020202020204" pitchFamily="34" charset="0"/>
                    </a:defRPr>
                  </a:lvl2pPr>
                  <a:lvl3pPr marL="1143000" indent="-228600">
                    <a:defRPr sz="1400">
                      <a:solidFill>
                        <a:schemeClr val="bg1"/>
                      </a:solidFill>
                      <a:latin typeface="Helvetica" panose="020B0604020202020204" pitchFamily="34" charset="0"/>
                    </a:defRPr>
                  </a:lvl3pPr>
                  <a:lvl4pPr marL="1600200" indent="-228600">
                    <a:defRPr sz="1400">
                      <a:solidFill>
                        <a:schemeClr val="bg1"/>
                      </a:solidFill>
                      <a:latin typeface="Helvetica" panose="020B0604020202020204" pitchFamily="34" charset="0"/>
                    </a:defRPr>
                  </a:lvl4pPr>
                  <a:lvl5pPr marL="2057400" indent="-228600">
                    <a:defRPr sz="1400">
                      <a:solidFill>
                        <a:schemeClr val="bg1"/>
                      </a:solidFill>
                      <a:latin typeface="Helvetica" panose="020B0604020202020204" pitchFamily="34" charset="0"/>
                    </a:defRPr>
                  </a:lvl5pPr>
                  <a:lvl6pPr marL="2514600" indent="-228600" eaLnBrk="0" fontAlgn="base" hangingPunct="0">
                    <a:spcBef>
                      <a:spcPct val="0"/>
                    </a:spcBef>
                    <a:spcAft>
                      <a:spcPct val="0"/>
                    </a:spcAft>
                    <a:defRPr sz="1400">
                      <a:solidFill>
                        <a:schemeClr val="bg1"/>
                      </a:solidFill>
                      <a:latin typeface="Helvetica" panose="020B0604020202020204" pitchFamily="34" charset="0"/>
                    </a:defRPr>
                  </a:lvl6pPr>
                  <a:lvl7pPr marL="2971800" indent="-228600" eaLnBrk="0" fontAlgn="base" hangingPunct="0">
                    <a:spcBef>
                      <a:spcPct val="0"/>
                    </a:spcBef>
                    <a:spcAft>
                      <a:spcPct val="0"/>
                    </a:spcAft>
                    <a:defRPr sz="1400">
                      <a:solidFill>
                        <a:schemeClr val="bg1"/>
                      </a:solidFill>
                      <a:latin typeface="Helvetica" panose="020B0604020202020204" pitchFamily="34" charset="0"/>
                    </a:defRPr>
                  </a:lvl7pPr>
                  <a:lvl8pPr marL="3429000" indent="-228600" eaLnBrk="0" fontAlgn="base" hangingPunct="0">
                    <a:spcBef>
                      <a:spcPct val="0"/>
                    </a:spcBef>
                    <a:spcAft>
                      <a:spcPct val="0"/>
                    </a:spcAft>
                    <a:defRPr sz="1400">
                      <a:solidFill>
                        <a:schemeClr val="bg1"/>
                      </a:solidFill>
                      <a:latin typeface="Helvetica" panose="020B0604020202020204" pitchFamily="34" charset="0"/>
                    </a:defRPr>
                  </a:lvl8pPr>
                  <a:lvl9pPr marL="3886200" indent="-228600" eaLnBrk="0" fontAlgn="base" hangingPunct="0">
                    <a:spcBef>
                      <a:spcPct val="0"/>
                    </a:spcBef>
                    <a:spcAft>
                      <a:spcPct val="0"/>
                    </a:spcAft>
                    <a:defRPr sz="1400">
                      <a:solidFill>
                        <a:schemeClr val="bg1"/>
                      </a:solidFill>
                      <a:latin typeface="Helvetica" panose="020B0604020202020204" pitchFamily="34" charset="0"/>
                    </a:defRPr>
                  </a:lvl9pPr>
                </a:lstStyle>
                <a:p>
                  <a:pPr defTabSz="1219170"/>
                  <a:r>
                    <a:rPr lang="de-DE" i="1">
                      <a:solidFill>
                        <a:prstClr val="black"/>
                      </a:solidFill>
                    </a:rPr>
                    <a:t>Equipment Health Mgmt.</a:t>
                  </a:r>
                  <a:endParaRPr lang="en-US" i="1">
                    <a:solidFill>
                      <a:prstClr val="black"/>
                    </a:solidFill>
                  </a:endParaRPr>
                </a:p>
              </p:txBody>
            </p:sp>
          </p:grpSp>
          <p:grpSp>
            <p:nvGrpSpPr>
              <p:cNvPr id="22563" name="Group 84"/>
              <p:cNvGrpSpPr>
                <a:grpSpLocks/>
              </p:cNvGrpSpPr>
              <p:nvPr/>
            </p:nvGrpSpPr>
            <p:grpSpPr bwMode="auto">
              <a:xfrm>
                <a:off x="6324600" y="1748514"/>
                <a:ext cx="2819400" cy="1567088"/>
                <a:chOff x="6324600" y="453114"/>
                <a:chExt cx="2819400" cy="1567088"/>
              </a:xfrm>
            </p:grpSpPr>
            <p:sp>
              <p:nvSpPr>
                <p:cNvPr id="88" name="Left Arrow 87"/>
                <p:cNvSpPr/>
                <p:nvPr/>
              </p:nvSpPr>
              <p:spPr>
                <a:xfrm>
                  <a:off x="6324600" y="1791588"/>
                  <a:ext cx="381000" cy="2286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prstClr val="white"/>
                    </a:solidFill>
                    <a:latin typeface="Proxima Nova Rg"/>
                  </a:endParaRPr>
                </a:p>
              </p:txBody>
            </p:sp>
            <p:sp>
              <p:nvSpPr>
                <p:cNvPr id="22565" name="TextBox 88"/>
                <p:cNvSpPr txBox="1">
                  <a:spLocks noChangeArrowheads="1"/>
                </p:cNvSpPr>
                <p:nvPr/>
              </p:nvSpPr>
              <p:spPr bwMode="auto">
                <a:xfrm>
                  <a:off x="6781800" y="453114"/>
                  <a:ext cx="2362200"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panose="020B0604020202020204" pitchFamily="34" charset="0"/>
                    </a:defRPr>
                  </a:lvl1pPr>
                  <a:lvl2pPr marL="742950" indent="-285750">
                    <a:defRPr sz="1400">
                      <a:solidFill>
                        <a:schemeClr val="bg1"/>
                      </a:solidFill>
                      <a:latin typeface="Helvetica" panose="020B0604020202020204" pitchFamily="34" charset="0"/>
                    </a:defRPr>
                  </a:lvl2pPr>
                  <a:lvl3pPr marL="1143000" indent="-228600">
                    <a:defRPr sz="1400">
                      <a:solidFill>
                        <a:schemeClr val="bg1"/>
                      </a:solidFill>
                      <a:latin typeface="Helvetica" panose="020B0604020202020204" pitchFamily="34" charset="0"/>
                    </a:defRPr>
                  </a:lvl3pPr>
                  <a:lvl4pPr marL="1600200" indent="-228600">
                    <a:defRPr sz="1400">
                      <a:solidFill>
                        <a:schemeClr val="bg1"/>
                      </a:solidFill>
                      <a:latin typeface="Helvetica" panose="020B0604020202020204" pitchFamily="34" charset="0"/>
                    </a:defRPr>
                  </a:lvl4pPr>
                  <a:lvl5pPr marL="2057400" indent="-228600">
                    <a:defRPr sz="1400">
                      <a:solidFill>
                        <a:schemeClr val="bg1"/>
                      </a:solidFill>
                      <a:latin typeface="Helvetica" panose="020B0604020202020204" pitchFamily="34" charset="0"/>
                    </a:defRPr>
                  </a:lvl5pPr>
                  <a:lvl6pPr marL="2514600" indent="-228600" eaLnBrk="0" fontAlgn="base" hangingPunct="0">
                    <a:spcBef>
                      <a:spcPct val="0"/>
                    </a:spcBef>
                    <a:spcAft>
                      <a:spcPct val="0"/>
                    </a:spcAft>
                    <a:defRPr sz="1400">
                      <a:solidFill>
                        <a:schemeClr val="bg1"/>
                      </a:solidFill>
                      <a:latin typeface="Helvetica" panose="020B0604020202020204" pitchFamily="34" charset="0"/>
                    </a:defRPr>
                  </a:lvl6pPr>
                  <a:lvl7pPr marL="2971800" indent="-228600" eaLnBrk="0" fontAlgn="base" hangingPunct="0">
                    <a:spcBef>
                      <a:spcPct val="0"/>
                    </a:spcBef>
                    <a:spcAft>
                      <a:spcPct val="0"/>
                    </a:spcAft>
                    <a:defRPr sz="1400">
                      <a:solidFill>
                        <a:schemeClr val="bg1"/>
                      </a:solidFill>
                      <a:latin typeface="Helvetica" panose="020B0604020202020204" pitchFamily="34" charset="0"/>
                    </a:defRPr>
                  </a:lvl7pPr>
                  <a:lvl8pPr marL="3429000" indent="-228600" eaLnBrk="0" fontAlgn="base" hangingPunct="0">
                    <a:spcBef>
                      <a:spcPct val="0"/>
                    </a:spcBef>
                    <a:spcAft>
                      <a:spcPct val="0"/>
                    </a:spcAft>
                    <a:defRPr sz="1400">
                      <a:solidFill>
                        <a:schemeClr val="bg1"/>
                      </a:solidFill>
                      <a:latin typeface="Helvetica" panose="020B0604020202020204" pitchFamily="34" charset="0"/>
                    </a:defRPr>
                  </a:lvl8pPr>
                  <a:lvl9pPr marL="3886200" indent="-228600" eaLnBrk="0" fontAlgn="base" hangingPunct="0">
                    <a:spcBef>
                      <a:spcPct val="0"/>
                    </a:spcBef>
                    <a:spcAft>
                      <a:spcPct val="0"/>
                    </a:spcAft>
                    <a:defRPr sz="1400">
                      <a:solidFill>
                        <a:schemeClr val="bg1"/>
                      </a:solidFill>
                      <a:latin typeface="Helvetica" panose="020B0604020202020204" pitchFamily="34" charset="0"/>
                    </a:defRPr>
                  </a:lvl9pPr>
                </a:lstStyle>
                <a:p>
                  <a:pPr defTabSz="1219170"/>
                  <a:r>
                    <a:rPr lang="de-DE" i="1">
                      <a:solidFill>
                        <a:prstClr val="black"/>
                      </a:solidFill>
                    </a:rPr>
                    <a:t>Performance Management</a:t>
                  </a:r>
                  <a:endParaRPr lang="en-US" i="1">
                    <a:solidFill>
                      <a:prstClr val="black"/>
                    </a:solidFill>
                  </a:endParaRPr>
                </a:p>
              </p:txBody>
            </p:sp>
          </p:grpSp>
        </p:grpSp>
      </p:grpSp>
      <p:grpSp>
        <p:nvGrpSpPr>
          <p:cNvPr id="22542" name="Group 100"/>
          <p:cNvGrpSpPr>
            <a:grpSpLocks/>
          </p:cNvGrpSpPr>
          <p:nvPr/>
        </p:nvGrpSpPr>
        <p:grpSpPr bwMode="auto">
          <a:xfrm>
            <a:off x="2209800" y="3198813"/>
            <a:ext cx="1600200" cy="2133600"/>
            <a:chOff x="685800" y="3504406"/>
            <a:chExt cx="1600200" cy="2133600"/>
          </a:xfrm>
        </p:grpSpPr>
        <p:sp>
          <p:nvSpPr>
            <p:cNvPr id="13" name="Rectangle 12"/>
            <p:cNvSpPr/>
            <p:nvPr/>
          </p:nvSpPr>
          <p:spPr>
            <a:xfrm>
              <a:off x="1828800" y="3580606"/>
              <a:ext cx="457200" cy="14478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1219170">
                <a:defRPr/>
              </a:pPr>
              <a:endParaRPr lang="en-US">
                <a:solidFill>
                  <a:prstClr val="white"/>
                </a:solidFill>
                <a:latin typeface="Proxima Nova Rg"/>
              </a:endParaRPr>
            </a:p>
          </p:txBody>
        </p:sp>
        <p:sp>
          <p:nvSpPr>
            <p:cNvPr id="12" name="Rectangle 11"/>
            <p:cNvSpPr/>
            <p:nvPr/>
          </p:nvSpPr>
          <p:spPr>
            <a:xfrm>
              <a:off x="990600" y="5028406"/>
              <a:ext cx="4572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1219170">
                <a:defRPr/>
              </a:pPr>
              <a:endParaRPr lang="en-US">
                <a:solidFill>
                  <a:prstClr val="black"/>
                </a:solidFill>
                <a:latin typeface="Proxima Nova Rg"/>
              </a:endParaRPr>
            </a:p>
          </p:txBody>
        </p:sp>
        <p:sp>
          <p:nvSpPr>
            <p:cNvPr id="19" name="Oval 18"/>
            <p:cNvSpPr/>
            <p:nvPr/>
          </p:nvSpPr>
          <p:spPr>
            <a:xfrm>
              <a:off x="1143000" y="5485606"/>
              <a:ext cx="152400" cy="152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prstClr val="white"/>
                </a:solidFill>
                <a:latin typeface="Proxima Nova Rg"/>
              </a:endParaRPr>
            </a:p>
          </p:txBody>
        </p:sp>
        <p:cxnSp>
          <p:nvCxnSpPr>
            <p:cNvPr id="44" name="Straight Connector 43"/>
            <p:cNvCxnSpPr>
              <a:endCxn id="19" idx="1"/>
            </p:cNvCxnSpPr>
            <p:nvPr/>
          </p:nvCxnSpPr>
          <p:spPr>
            <a:xfrm rot="16200000" flipH="1">
              <a:off x="685800" y="5028406"/>
              <a:ext cx="479425" cy="479425"/>
            </a:xfrm>
            <a:prstGeom prst="line">
              <a:avLst/>
            </a:prstGeom>
            <a:ln w="28575">
              <a:solidFill>
                <a:srgbClr val="2F455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9" idx="7"/>
              <a:endCxn id="22" idx="3"/>
            </p:cNvCxnSpPr>
            <p:nvPr/>
          </p:nvCxnSpPr>
          <p:spPr>
            <a:xfrm rot="5400000" flipH="1" flipV="1">
              <a:off x="701675" y="4206081"/>
              <a:ext cx="1873250" cy="730250"/>
            </a:xfrm>
            <a:prstGeom prst="line">
              <a:avLst/>
            </a:prstGeom>
            <a:ln w="28575">
              <a:solidFill>
                <a:srgbClr val="2F4558"/>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981200" y="3504406"/>
              <a:ext cx="152400" cy="152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prstClr val="white"/>
                </a:solidFill>
                <a:latin typeface="Proxima Nova Rg"/>
              </a:endParaRPr>
            </a:p>
          </p:txBody>
        </p:sp>
      </p:grpSp>
      <p:cxnSp>
        <p:nvCxnSpPr>
          <p:cNvPr id="79" name="Straight Connector 78"/>
          <p:cNvCxnSpPr/>
          <p:nvPr/>
        </p:nvCxnSpPr>
        <p:spPr>
          <a:xfrm rot="5400000">
            <a:off x="1675607" y="3429796"/>
            <a:ext cx="4572000" cy="1587"/>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0800000">
            <a:off x="2133600" y="3275015"/>
            <a:ext cx="5257800" cy="1587"/>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905000" y="4725990"/>
            <a:ext cx="57150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7772400" y="1443040"/>
            <a:ext cx="2819400" cy="2168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prstClr val="white"/>
              </a:solidFill>
              <a:latin typeface="Proxima Nova Rg"/>
            </a:endParaRPr>
          </a:p>
        </p:txBody>
      </p:sp>
      <p:sp>
        <p:nvSpPr>
          <p:cNvPr id="68" name="Curved Down Arrow 67">
            <a:hlinkClick r:id="rId3" action="ppaction://hlinksldjump"/>
          </p:cNvPr>
          <p:cNvSpPr/>
          <p:nvPr/>
        </p:nvSpPr>
        <p:spPr>
          <a:xfrm rot="5400000">
            <a:off x="8835391" y="6372876"/>
            <a:ext cx="456592" cy="398304"/>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2400">
              <a:solidFill>
                <a:prstClr val="black"/>
              </a:solidFill>
              <a:latin typeface="Proxima Nova Rg"/>
            </a:endParaRPr>
          </a:p>
        </p:txBody>
      </p:sp>
    </p:spTree>
    <p:extLst>
      <p:ext uri="{BB962C8B-B14F-4D97-AF65-F5344CB8AC3E}">
        <p14:creationId xmlns:p14="http://schemas.microsoft.com/office/powerpoint/2010/main" val="2789199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68" y="-72615"/>
            <a:ext cx="11308041" cy="1143000"/>
          </a:xfrm>
        </p:spPr>
        <p:txBody>
          <a:bodyPr/>
          <a:lstStyle/>
          <a:p>
            <a:pPr algn="ctr"/>
            <a:r>
              <a:rPr lang="en-US"/>
              <a:t>Achieving Success:  Program Principles</a:t>
            </a:r>
          </a:p>
        </p:txBody>
      </p:sp>
      <p:pic>
        <p:nvPicPr>
          <p:cNvPr id="4" name="Picture 3"/>
          <p:cNvPicPr>
            <a:picLocks noChangeAspect="1"/>
          </p:cNvPicPr>
          <p:nvPr/>
        </p:nvPicPr>
        <p:blipFill>
          <a:blip r:embed="rId3"/>
          <a:stretch>
            <a:fillRect/>
          </a:stretch>
        </p:blipFill>
        <p:spPr>
          <a:xfrm>
            <a:off x="255526" y="1025418"/>
            <a:ext cx="11680948" cy="5299916"/>
          </a:xfrm>
          <a:prstGeom prst="rect">
            <a:avLst/>
          </a:prstGeom>
        </p:spPr>
      </p:pic>
      <p:sp>
        <p:nvSpPr>
          <p:cNvPr id="5" name="Curved Down Arrow 4">
            <a:hlinkClick r:id="rId4" action="ppaction://hlinksldjump"/>
          </p:cNvPr>
          <p:cNvSpPr/>
          <p:nvPr/>
        </p:nvSpPr>
        <p:spPr>
          <a:xfrm rot="5400000">
            <a:off x="8835391" y="6372876"/>
            <a:ext cx="456592" cy="398304"/>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2400">
              <a:solidFill>
                <a:prstClr val="black"/>
              </a:solidFill>
              <a:latin typeface="Proxima Nova Rg"/>
            </a:endParaRPr>
          </a:p>
        </p:txBody>
      </p:sp>
    </p:spTree>
    <p:extLst>
      <p:ext uri="{BB962C8B-B14F-4D97-AF65-F5344CB8AC3E}">
        <p14:creationId xmlns:p14="http://schemas.microsoft.com/office/powerpoint/2010/main" val="1476443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66" y="0"/>
            <a:ext cx="11617580" cy="1143000"/>
          </a:xfrm>
        </p:spPr>
        <p:txBody>
          <a:bodyPr>
            <a:normAutofit/>
          </a:bodyPr>
          <a:lstStyle/>
          <a:p>
            <a:pPr algn="ctr"/>
            <a:r>
              <a:rPr lang="en-US" sz="3200" dirty="0"/>
              <a:t>Achieving Success:  The Enterprise </a:t>
            </a:r>
            <a:r>
              <a:rPr lang="en-US" sz="3200" dirty="0" smtClean="0"/>
              <a:t>Architecture </a:t>
            </a:r>
            <a:br>
              <a:rPr lang="en-US" sz="3200" dirty="0" smtClean="0"/>
            </a:br>
            <a:r>
              <a:rPr lang="en-US" sz="3200" dirty="0" smtClean="0"/>
              <a:t>(Infrastructure, Applications, Configurations, Data)</a:t>
            </a:r>
            <a:endParaRPr lang="en-US" sz="3200" dirty="0"/>
          </a:p>
        </p:txBody>
      </p:sp>
      <p:pic>
        <p:nvPicPr>
          <p:cNvPr id="3" name="Picture 2"/>
          <p:cNvPicPr>
            <a:picLocks noChangeAspect="1"/>
          </p:cNvPicPr>
          <p:nvPr/>
        </p:nvPicPr>
        <p:blipFill>
          <a:blip r:embed="rId3"/>
          <a:stretch>
            <a:fillRect/>
          </a:stretch>
        </p:blipFill>
        <p:spPr>
          <a:xfrm>
            <a:off x="2088372" y="1418671"/>
            <a:ext cx="7649389" cy="4735796"/>
          </a:xfrm>
          <a:prstGeom prst="rect">
            <a:avLst/>
          </a:prstGeom>
        </p:spPr>
      </p:pic>
      <p:sp>
        <p:nvSpPr>
          <p:cNvPr id="4" name="Curved Down Arrow 3">
            <a:hlinkClick r:id="rId4" action="ppaction://hlinksldjump"/>
          </p:cNvPr>
          <p:cNvSpPr/>
          <p:nvPr/>
        </p:nvSpPr>
        <p:spPr>
          <a:xfrm rot="5400000">
            <a:off x="8835391" y="6372876"/>
            <a:ext cx="456592" cy="398304"/>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2400">
              <a:solidFill>
                <a:prstClr val="black"/>
              </a:solidFill>
              <a:latin typeface="Proxima Nova Rg"/>
            </a:endParaRPr>
          </a:p>
        </p:txBody>
      </p:sp>
    </p:spTree>
    <p:extLst>
      <p:ext uri="{BB962C8B-B14F-4D97-AF65-F5344CB8AC3E}">
        <p14:creationId xmlns:p14="http://schemas.microsoft.com/office/powerpoint/2010/main" val="2174286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4441" y="1"/>
            <a:ext cx="10569639" cy="916783"/>
          </a:xfrm>
        </p:spPr>
        <p:txBody>
          <a:bodyPr>
            <a:normAutofit fontScale="90000"/>
          </a:bodyPr>
          <a:lstStyle/>
          <a:p>
            <a:pPr algn="ctr"/>
            <a:r>
              <a:rPr lang="en-US" dirty="0"/>
              <a:t>Achieving Success:  Recognizing the Criticality of IT/OT Convergence</a:t>
            </a:r>
          </a:p>
        </p:txBody>
      </p:sp>
      <p:sp>
        <p:nvSpPr>
          <p:cNvPr id="2" name="Slide Number Placeholder 1"/>
          <p:cNvSpPr>
            <a:spLocks noGrp="1"/>
          </p:cNvSpPr>
          <p:nvPr>
            <p:ph type="sldNum" sz="quarter" idx="4294967295"/>
          </p:nvPr>
        </p:nvSpPr>
        <p:spPr>
          <a:xfrm>
            <a:off x="10440430" y="6423774"/>
            <a:ext cx="1658197" cy="365125"/>
          </a:xfrm>
          <a:prstGeom prst="rect">
            <a:avLst/>
          </a:prstGeom>
        </p:spPr>
        <p:txBody>
          <a:bodyPr/>
          <a:lstStyle/>
          <a:p>
            <a:pPr defTabSz="1219170"/>
            <a:fld id="{0D4F9E36-7025-49CB-B89D-D6B1006DBBBD}" type="slidenum">
              <a:rPr lang="en-US">
                <a:solidFill>
                  <a:prstClr val="white"/>
                </a:solidFill>
                <a:latin typeface="Proxima Nova Rg"/>
              </a:rPr>
              <a:pPr defTabSz="1219170"/>
              <a:t>25</a:t>
            </a:fld>
            <a:endParaRPr lang="en-US">
              <a:solidFill>
                <a:prstClr val="white"/>
              </a:solidFill>
              <a:latin typeface="Proxima Nova Rg"/>
            </a:endParaRPr>
          </a:p>
        </p:txBody>
      </p:sp>
      <p:pic>
        <p:nvPicPr>
          <p:cNvPr id="5" name="Picture 4"/>
          <p:cNvPicPr>
            <a:picLocks noChangeAspect="1"/>
          </p:cNvPicPr>
          <p:nvPr/>
        </p:nvPicPr>
        <p:blipFill>
          <a:blip r:embed="rId3"/>
          <a:stretch>
            <a:fillRect/>
          </a:stretch>
        </p:blipFill>
        <p:spPr>
          <a:xfrm>
            <a:off x="328684" y="1070385"/>
            <a:ext cx="11534632" cy="5199788"/>
          </a:xfrm>
          <a:prstGeom prst="rect">
            <a:avLst/>
          </a:prstGeom>
        </p:spPr>
      </p:pic>
      <p:sp>
        <p:nvSpPr>
          <p:cNvPr id="6" name="Curved Down Arrow 5">
            <a:hlinkClick r:id="rId4" action="ppaction://hlinksldjump"/>
          </p:cNvPr>
          <p:cNvSpPr/>
          <p:nvPr/>
        </p:nvSpPr>
        <p:spPr>
          <a:xfrm rot="5400000">
            <a:off x="8835391" y="6372876"/>
            <a:ext cx="456592" cy="398304"/>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2400">
              <a:solidFill>
                <a:prstClr val="black"/>
              </a:solidFill>
              <a:latin typeface="Proxima Nova Rg"/>
            </a:endParaRPr>
          </a:p>
        </p:txBody>
      </p:sp>
    </p:spTree>
    <p:extLst>
      <p:ext uri="{BB962C8B-B14F-4D97-AF65-F5344CB8AC3E}">
        <p14:creationId xmlns:p14="http://schemas.microsoft.com/office/powerpoint/2010/main" val="785329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56581" y="3480827"/>
            <a:ext cx="5118155" cy="1723549"/>
          </a:xfrm>
        </p:spPr>
        <p:txBody>
          <a:bodyPr/>
          <a:lstStyle/>
          <a:p>
            <a:pPr algn="ctr"/>
            <a:r>
              <a:rPr lang="en-US"/>
              <a:t>Conclusion:</a:t>
            </a:r>
            <a:br>
              <a:rPr lang="en-US"/>
            </a:br>
            <a:r>
              <a:rPr lang="en-US"/>
              <a:t>Key Takeaways</a:t>
            </a:r>
          </a:p>
        </p:txBody>
      </p:sp>
    </p:spTree>
    <p:extLst>
      <p:ext uri="{BB962C8B-B14F-4D97-AF65-F5344CB8AC3E}">
        <p14:creationId xmlns:p14="http://schemas.microsoft.com/office/powerpoint/2010/main" val="3953304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Takeaways</a:t>
            </a:r>
            <a:endParaRPr lang="en-US" dirty="0"/>
          </a:p>
        </p:txBody>
      </p:sp>
      <p:sp>
        <p:nvSpPr>
          <p:cNvPr id="5" name="Content Placeholder 4"/>
          <p:cNvSpPr>
            <a:spLocks noGrp="1"/>
          </p:cNvSpPr>
          <p:nvPr>
            <p:ph idx="1"/>
          </p:nvPr>
        </p:nvSpPr>
        <p:spPr>
          <a:xfrm>
            <a:off x="609600" y="1154301"/>
            <a:ext cx="10972800" cy="4971864"/>
          </a:xfrm>
        </p:spPr>
        <p:txBody>
          <a:bodyPr>
            <a:normAutofit fontScale="92500" lnSpcReduction="10000"/>
          </a:bodyPr>
          <a:lstStyle/>
          <a:p>
            <a:pPr marL="685783" indent="-685783">
              <a:buFont typeface="+mj-lt"/>
              <a:buAutoNum type="romanUcPeriod"/>
            </a:pPr>
            <a:r>
              <a:rPr lang="en-US" dirty="0" smtClean="0"/>
              <a:t>‘Digital Transformation’ Offers Tremendous Value Opportunity and Competitive Differentiation</a:t>
            </a:r>
          </a:p>
          <a:p>
            <a:pPr marL="685783" indent="-685783">
              <a:buFont typeface="+mj-lt"/>
              <a:buAutoNum type="romanUcPeriod"/>
            </a:pPr>
            <a:endParaRPr lang="en-US" dirty="0"/>
          </a:p>
          <a:p>
            <a:pPr marL="685783" indent="-685783">
              <a:buFont typeface="+mj-lt"/>
              <a:buAutoNum type="romanUcPeriod"/>
            </a:pPr>
            <a:r>
              <a:rPr lang="en-US" dirty="0" smtClean="0"/>
              <a:t>The ‘Customer Journey’ Requires a Comprehensive Strategy that is Aligned with Existing Company Objectives, Strategic Initiatives and Operating Practices</a:t>
            </a:r>
          </a:p>
          <a:p>
            <a:pPr marL="685783" indent="-685783">
              <a:buFont typeface="+mj-lt"/>
              <a:buAutoNum type="romanUcPeriod"/>
            </a:pPr>
            <a:endParaRPr lang="en-US" dirty="0"/>
          </a:p>
          <a:p>
            <a:pPr marL="685783" indent="-685783">
              <a:buFont typeface="+mj-lt"/>
              <a:buAutoNum type="romanUcPeriod"/>
            </a:pPr>
            <a:r>
              <a:rPr lang="en-US" dirty="0"/>
              <a:t>Ongoing Success is Driven Incrementally through Continuous Improvement </a:t>
            </a:r>
            <a:r>
              <a:rPr lang="en-US" dirty="0" smtClean="0"/>
              <a:t>that Effectively Leverages </a:t>
            </a:r>
            <a:r>
              <a:rPr lang="en-US" dirty="0"/>
              <a:t>People, Process and </a:t>
            </a:r>
            <a:r>
              <a:rPr lang="en-US" dirty="0" smtClean="0"/>
              <a:t>Technology</a:t>
            </a:r>
          </a:p>
        </p:txBody>
      </p:sp>
      <p:sp>
        <p:nvSpPr>
          <p:cNvPr id="2" name="Slide Number Placeholder 1"/>
          <p:cNvSpPr>
            <a:spLocks noGrp="1"/>
          </p:cNvSpPr>
          <p:nvPr>
            <p:ph type="sldNum" sz="quarter" idx="4294967295"/>
          </p:nvPr>
        </p:nvSpPr>
        <p:spPr>
          <a:xfrm>
            <a:off x="10534651" y="6345767"/>
            <a:ext cx="1657349" cy="364067"/>
          </a:xfrm>
        </p:spPr>
        <p:txBody>
          <a:bodyPr/>
          <a:lstStyle/>
          <a:p>
            <a:fld id="{0D4F9E36-7025-49CB-B89D-D6B1006DBBBD}" type="slidenum">
              <a:rPr lang="en-US" smtClean="0"/>
              <a:pPr/>
              <a:t>27</a:t>
            </a:fld>
            <a:endParaRPr lang="en-US"/>
          </a:p>
        </p:txBody>
      </p:sp>
    </p:spTree>
    <p:extLst>
      <p:ext uri="{BB962C8B-B14F-4D97-AF65-F5344CB8AC3E}">
        <p14:creationId xmlns:p14="http://schemas.microsoft.com/office/powerpoint/2010/main" val="3682053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01147" y="3880936"/>
            <a:ext cx="1829027" cy="923330"/>
          </a:xfrm>
        </p:spPr>
        <p:txBody>
          <a:bodyPr/>
          <a:lstStyle/>
          <a:p>
            <a:pPr algn="ctr"/>
            <a:r>
              <a:rPr lang="en-US"/>
              <a:t>Q&amp;A</a:t>
            </a:r>
          </a:p>
        </p:txBody>
      </p:sp>
    </p:spTree>
    <p:extLst>
      <p:ext uri="{BB962C8B-B14F-4D97-AF65-F5344CB8AC3E}">
        <p14:creationId xmlns:p14="http://schemas.microsoft.com/office/powerpoint/2010/main" val="296957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t>Lance Fountaine</a:t>
            </a:r>
          </a:p>
          <a:p>
            <a:r>
              <a:rPr lang="en-US" i="1"/>
              <a:t>Principal Advisor, Business Transformation</a:t>
            </a:r>
          </a:p>
          <a:p>
            <a:r>
              <a:rPr lang="en-US" i="1"/>
              <a:t>OSIsoft, LLC</a:t>
            </a:r>
          </a:p>
          <a:p>
            <a:r>
              <a:rPr lang="en-US"/>
              <a:t>lfountaine@osisoft.com</a:t>
            </a:r>
          </a:p>
        </p:txBody>
      </p:sp>
      <p:sp>
        <p:nvSpPr>
          <p:cNvPr id="2" name="Slide Number Placeholder 1"/>
          <p:cNvSpPr>
            <a:spLocks noGrp="1"/>
          </p:cNvSpPr>
          <p:nvPr>
            <p:ph type="sldNum" sz="quarter" idx="4294967295"/>
          </p:nvPr>
        </p:nvSpPr>
        <p:spPr>
          <a:xfrm>
            <a:off x="10534651" y="6345767"/>
            <a:ext cx="1657349" cy="364067"/>
          </a:xfrm>
        </p:spPr>
        <p:txBody>
          <a:bodyPr/>
          <a:lstStyle/>
          <a:p>
            <a:fld id="{0D4F9E36-7025-49CB-B89D-D6B1006DBBBD}" type="slidenum">
              <a:rPr lang="en-US" smtClean="0"/>
              <a:pPr/>
              <a:t>29</a:t>
            </a:fld>
            <a:endParaRPr lang="en-US"/>
          </a:p>
        </p:txBody>
      </p:sp>
      <p:pic>
        <p:nvPicPr>
          <p:cNvPr id="5" name="Picture 4"/>
          <p:cNvPicPr>
            <a:picLocks noChangeAspect="1"/>
          </p:cNvPicPr>
          <p:nvPr/>
        </p:nvPicPr>
        <p:blipFill>
          <a:blip r:embed="rId2"/>
          <a:stretch>
            <a:fillRect/>
          </a:stretch>
        </p:blipFill>
        <p:spPr>
          <a:xfrm>
            <a:off x="207230" y="5685511"/>
            <a:ext cx="3029056" cy="1104642"/>
          </a:xfrm>
          <a:prstGeom prst="rect">
            <a:avLst/>
          </a:prstGeom>
        </p:spPr>
      </p:pic>
    </p:spTree>
    <p:extLst>
      <p:ext uri="{BB962C8B-B14F-4D97-AF65-F5344CB8AC3E}">
        <p14:creationId xmlns:p14="http://schemas.microsoft.com/office/powerpoint/2010/main" val="2204134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Session Agenda</a:t>
            </a:r>
          </a:p>
        </p:txBody>
      </p:sp>
      <p:sp>
        <p:nvSpPr>
          <p:cNvPr id="4" name="Content Placeholder 3"/>
          <p:cNvSpPr>
            <a:spLocks noGrp="1"/>
          </p:cNvSpPr>
          <p:nvPr>
            <p:ph idx="1"/>
          </p:nvPr>
        </p:nvSpPr>
        <p:spPr>
          <a:xfrm>
            <a:off x="609600" y="1070385"/>
            <a:ext cx="10972800" cy="5055779"/>
          </a:xfrm>
        </p:spPr>
        <p:txBody>
          <a:bodyPr>
            <a:normAutofit/>
          </a:bodyPr>
          <a:lstStyle/>
          <a:p>
            <a:r>
              <a:rPr lang="en-US" dirty="0"/>
              <a:t>Digital Transformation:  An Introduction to the Vision</a:t>
            </a:r>
          </a:p>
          <a:p>
            <a:r>
              <a:rPr lang="en-US" dirty="0"/>
              <a:t>Understanding the Customer Journey</a:t>
            </a:r>
          </a:p>
          <a:p>
            <a:pPr lvl="1"/>
            <a:r>
              <a:rPr lang="en-US" dirty="0"/>
              <a:t>Vision Alignment</a:t>
            </a:r>
          </a:p>
          <a:p>
            <a:pPr lvl="1"/>
            <a:r>
              <a:rPr lang="en-US" dirty="0"/>
              <a:t>Building an Effective Strategy</a:t>
            </a:r>
          </a:p>
          <a:p>
            <a:pPr lvl="1"/>
            <a:r>
              <a:rPr lang="en-US" dirty="0"/>
              <a:t>Executing for Success</a:t>
            </a:r>
          </a:p>
          <a:p>
            <a:r>
              <a:rPr lang="en-US" dirty="0" smtClean="0"/>
              <a:t>Conclusion</a:t>
            </a:r>
            <a:r>
              <a:rPr lang="en-US" dirty="0"/>
              <a:t>:  Key Takeaways</a:t>
            </a:r>
          </a:p>
          <a:p>
            <a:r>
              <a:rPr lang="en-US" dirty="0"/>
              <a:t>Q&amp;A</a:t>
            </a:r>
          </a:p>
          <a:p>
            <a:pPr lvl="1"/>
            <a:endParaRPr lang="en-US" dirty="0"/>
          </a:p>
          <a:p>
            <a:pPr lvl="1"/>
            <a:endParaRPr lang="en-US" dirty="0"/>
          </a:p>
          <a:p>
            <a:endParaRPr lang="en-US" dirty="0"/>
          </a:p>
        </p:txBody>
      </p:sp>
    </p:spTree>
    <p:extLst>
      <p:ext uri="{BB962C8B-B14F-4D97-AF65-F5344CB8AC3E}">
        <p14:creationId xmlns:p14="http://schemas.microsoft.com/office/powerpoint/2010/main" val="1084752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39305" y="3111497"/>
            <a:ext cx="7352697" cy="2462212"/>
          </a:xfrm>
        </p:spPr>
        <p:txBody>
          <a:bodyPr/>
          <a:lstStyle/>
          <a:p>
            <a:pPr algn="ctr"/>
            <a:r>
              <a:rPr lang="en-US"/>
              <a:t>Digital Transformation:</a:t>
            </a:r>
            <a:br>
              <a:rPr lang="en-US"/>
            </a:br>
            <a:r>
              <a:rPr lang="en-US"/>
              <a:t>An Introduction </a:t>
            </a:r>
            <a:br>
              <a:rPr lang="en-US"/>
            </a:br>
            <a:r>
              <a:rPr lang="en-US"/>
              <a:t>to the Vision</a:t>
            </a:r>
          </a:p>
        </p:txBody>
      </p:sp>
    </p:spTree>
    <p:extLst>
      <p:ext uri="{BB962C8B-B14F-4D97-AF65-F5344CB8AC3E}">
        <p14:creationId xmlns:p14="http://schemas.microsoft.com/office/powerpoint/2010/main" val="1591349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9748" y="-108314"/>
            <a:ext cx="12353840" cy="6479417"/>
          </a:xfrm>
          <a:prstGeom prst="rect">
            <a:avLst/>
          </a:prstGeom>
        </p:spPr>
      </p:pic>
      <p:sp>
        <p:nvSpPr>
          <p:cNvPr id="3" name="Title 2"/>
          <p:cNvSpPr>
            <a:spLocks noGrp="1"/>
          </p:cNvSpPr>
          <p:nvPr>
            <p:ph type="title"/>
          </p:nvPr>
        </p:nvSpPr>
        <p:spPr>
          <a:xfrm>
            <a:off x="-69748" y="-215787"/>
            <a:ext cx="12353839" cy="1070384"/>
          </a:xfrm>
          <a:noFill/>
        </p:spPr>
        <p:txBody>
          <a:bodyPr vert="horz" lIns="121920" tIns="60960" rIns="121920" bIns="60960" rtlCol="0" anchor="ctr">
            <a:noAutofit/>
          </a:bodyPr>
          <a:lstStyle/>
          <a:p>
            <a:pPr algn="ctr"/>
            <a:r>
              <a:rPr lang="en-US" sz="2667">
                <a:solidFill>
                  <a:srgbClr val="FFFFFF"/>
                </a:solidFill>
              </a:rPr>
              <a:t>Value in Data:  Statements from Leading Resources</a:t>
            </a:r>
          </a:p>
        </p:txBody>
      </p:sp>
      <p:sp>
        <p:nvSpPr>
          <p:cNvPr id="5" name="Content Placeholder 4"/>
          <p:cNvSpPr>
            <a:spLocks noGrp="1"/>
          </p:cNvSpPr>
          <p:nvPr>
            <p:ph idx="1"/>
          </p:nvPr>
        </p:nvSpPr>
        <p:spPr>
          <a:xfrm>
            <a:off x="5718372" y="1167865"/>
            <a:ext cx="6009685" cy="4958299"/>
          </a:xfrm>
          <a:noFill/>
        </p:spPr>
        <p:txBody>
          <a:bodyPr>
            <a:normAutofit fontScale="62500" lnSpcReduction="20000"/>
          </a:bodyPr>
          <a:lstStyle/>
          <a:p>
            <a:r>
              <a:rPr lang="en-US">
                <a:solidFill>
                  <a:schemeClr val="bg1"/>
                </a:solidFill>
              </a:rPr>
              <a:t>US Smart Manufacturing Leadership Coalition (2011)</a:t>
            </a:r>
          </a:p>
          <a:p>
            <a:pPr lvl="1"/>
            <a:r>
              <a:rPr lang="en-US">
                <a:solidFill>
                  <a:schemeClr val="bg1"/>
                </a:solidFill>
              </a:rPr>
              <a:t>20% Increase in Operating Efficiency</a:t>
            </a:r>
          </a:p>
          <a:p>
            <a:pPr lvl="1"/>
            <a:r>
              <a:rPr lang="en-US">
                <a:solidFill>
                  <a:schemeClr val="bg1"/>
                </a:solidFill>
              </a:rPr>
              <a:t>25% Improvement in Energy Efficiency</a:t>
            </a:r>
          </a:p>
          <a:p>
            <a:pPr lvl="1"/>
            <a:r>
              <a:rPr lang="en-US">
                <a:solidFill>
                  <a:schemeClr val="bg1"/>
                </a:solidFill>
              </a:rPr>
              <a:t>40% Reduction in Cycle Times</a:t>
            </a:r>
          </a:p>
          <a:p>
            <a:pPr lvl="1"/>
            <a:r>
              <a:rPr lang="en-US">
                <a:solidFill>
                  <a:schemeClr val="bg1"/>
                </a:solidFill>
              </a:rPr>
              <a:t>Tracking and Traceability through the Supply Chain</a:t>
            </a:r>
          </a:p>
          <a:p>
            <a:r>
              <a:rPr lang="en-US">
                <a:solidFill>
                  <a:schemeClr val="bg1"/>
                </a:solidFill>
              </a:rPr>
              <a:t>PwC on Industry 4.0 (2014)</a:t>
            </a:r>
          </a:p>
          <a:p>
            <a:pPr lvl="1"/>
            <a:r>
              <a:rPr lang="en-US">
                <a:solidFill>
                  <a:schemeClr val="bg1"/>
                </a:solidFill>
              </a:rPr>
              <a:t>18% Increase in Efficiency within 5 </a:t>
            </a:r>
            <a:r>
              <a:rPr lang="en-US" err="1">
                <a:solidFill>
                  <a:schemeClr val="bg1"/>
                </a:solidFill>
              </a:rPr>
              <a:t>Yrs</a:t>
            </a:r>
            <a:endParaRPr lang="en-US">
              <a:solidFill>
                <a:schemeClr val="bg1"/>
              </a:solidFill>
            </a:endParaRPr>
          </a:p>
          <a:p>
            <a:pPr lvl="1"/>
            <a:r>
              <a:rPr lang="en-US">
                <a:solidFill>
                  <a:schemeClr val="bg1"/>
                </a:solidFill>
              </a:rPr>
              <a:t>Paves Way for Disruptive Digital Business Models</a:t>
            </a:r>
          </a:p>
          <a:p>
            <a:pPr lvl="1"/>
            <a:r>
              <a:rPr lang="en-US">
                <a:solidFill>
                  <a:schemeClr val="bg1"/>
                </a:solidFill>
              </a:rPr>
              <a:t>Digitization is the Key to Sustainable Corporate Success</a:t>
            </a:r>
          </a:p>
          <a:p>
            <a:r>
              <a:rPr lang="en-US">
                <a:solidFill>
                  <a:schemeClr val="bg1"/>
                </a:solidFill>
              </a:rPr>
              <a:t>McKinsey on </a:t>
            </a:r>
            <a:r>
              <a:rPr lang="en-US" err="1">
                <a:solidFill>
                  <a:schemeClr val="bg1"/>
                </a:solidFill>
              </a:rPr>
              <a:t>IoT</a:t>
            </a:r>
            <a:r>
              <a:rPr lang="en-US">
                <a:solidFill>
                  <a:schemeClr val="bg1"/>
                </a:solidFill>
              </a:rPr>
              <a:t> (2015)</a:t>
            </a:r>
          </a:p>
          <a:p>
            <a:pPr lvl="1"/>
            <a:r>
              <a:rPr lang="en-US">
                <a:solidFill>
                  <a:schemeClr val="bg1"/>
                </a:solidFill>
              </a:rPr>
              <a:t>Potential Economic Impact in Factories:  $1.2 to $3.7 Trillion USD by 2025</a:t>
            </a:r>
          </a:p>
        </p:txBody>
      </p:sp>
      <p:sp>
        <p:nvSpPr>
          <p:cNvPr id="6" name="Slide Number Placeholder 2"/>
          <p:cNvSpPr>
            <a:spLocks noGrp="1"/>
          </p:cNvSpPr>
          <p:nvPr>
            <p:ph type="sldNum" sz="quarter" idx="10"/>
          </p:nvPr>
        </p:nvSpPr>
        <p:spPr>
          <a:xfrm>
            <a:off x="10449944" y="6414260"/>
            <a:ext cx="1658197" cy="365125"/>
          </a:xfrm>
        </p:spPr>
        <p:txBody>
          <a:bodyPr/>
          <a:lstStyle>
            <a:lvl1pPr>
              <a:defRPr>
                <a:latin typeface="+mj-lt"/>
              </a:defRPr>
            </a:lvl1pPr>
          </a:lstStyle>
          <a:p>
            <a:pPr defTabSz="1219170"/>
            <a:fld id="{0D4F9E36-7025-49CB-B89D-D6B1006DBBBD}" type="slidenum">
              <a:rPr lang="en-US">
                <a:solidFill>
                  <a:prstClr val="white"/>
                </a:solidFill>
                <a:latin typeface="Arial"/>
              </a:rPr>
              <a:pPr defTabSz="1219170"/>
              <a:t>5</a:t>
            </a:fld>
            <a:endParaRPr lang="en-US">
              <a:solidFill>
                <a:prstClr val="white"/>
              </a:solidFill>
              <a:latin typeface="Arial"/>
            </a:endParaRPr>
          </a:p>
        </p:txBody>
      </p:sp>
      <p:sp>
        <p:nvSpPr>
          <p:cNvPr id="9" name="Curved Down Arrow 8">
            <a:hlinkClick r:id="rId4" action="ppaction://hlinksldjump"/>
          </p:cNvPr>
          <p:cNvSpPr/>
          <p:nvPr/>
        </p:nvSpPr>
        <p:spPr>
          <a:xfrm rot="5400000">
            <a:off x="8835391" y="6372876"/>
            <a:ext cx="456592" cy="398304"/>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2400">
              <a:solidFill>
                <a:prstClr val="black"/>
              </a:solidFill>
              <a:latin typeface="Proxima Nova Rg"/>
            </a:endParaRPr>
          </a:p>
        </p:txBody>
      </p:sp>
    </p:spTree>
    <p:extLst>
      <p:ext uri="{BB962C8B-B14F-4D97-AF65-F5344CB8AC3E}">
        <p14:creationId xmlns:p14="http://schemas.microsoft.com/office/powerpoint/2010/main" val="1742716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04465" y="2366311"/>
            <a:ext cx="1847512" cy="287963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Proxima Nova Rg"/>
            </a:endParaRPr>
          </a:p>
        </p:txBody>
      </p:sp>
      <p:sp>
        <p:nvSpPr>
          <p:cNvPr id="48" name="Rectangle 47"/>
          <p:cNvSpPr/>
          <p:nvPr/>
        </p:nvSpPr>
        <p:spPr>
          <a:xfrm>
            <a:off x="2311390" y="2366311"/>
            <a:ext cx="1842108" cy="287963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Proxima Nova Rg"/>
            </a:endParaRPr>
          </a:p>
        </p:txBody>
      </p:sp>
      <p:sp>
        <p:nvSpPr>
          <p:cNvPr id="52" name="Rectangle 51"/>
          <p:cNvSpPr/>
          <p:nvPr/>
        </p:nvSpPr>
        <p:spPr>
          <a:xfrm>
            <a:off x="4219542" y="2366309"/>
            <a:ext cx="1837772" cy="287963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Proxima Nova Rg"/>
            </a:endParaRPr>
          </a:p>
        </p:txBody>
      </p:sp>
      <p:sp>
        <p:nvSpPr>
          <p:cNvPr id="56" name="Rectangle 55"/>
          <p:cNvSpPr/>
          <p:nvPr/>
        </p:nvSpPr>
        <p:spPr>
          <a:xfrm>
            <a:off x="6123159" y="2366309"/>
            <a:ext cx="1849829" cy="287963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Proxima Nova Rg"/>
            </a:endParaRPr>
          </a:p>
        </p:txBody>
      </p:sp>
      <p:sp>
        <p:nvSpPr>
          <p:cNvPr id="60" name="Rectangle 59"/>
          <p:cNvSpPr/>
          <p:nvPr/>
        </p:nvSpPr>
        <p:spPr>
          <a:xfrm>
            <a:off x="8039881" y="2366311"/>
            <a:ext cx="1855777" cy="287963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Proxima Nova Rg"/>
            </a:endParaRPr>
          </a:p>
        </p:txBody>
      </p:sp>
      <p:sp>
        <p:nvSpPr>
          <p:cNvPr id="63" name="Rectangle 62"/>
          <p:cNvSpPr/>
          <p:nvPr/>
        </p:nvSpPr>
        <p:spPr>
          <a:xfrm>
            <a:off x="9966841" y="2366312"/>
            <a:ext cx="1853055" cy="287963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Proxima Nova Rg"/>
            </a:endParaRPr>
          </a:p>
        </p:txBody>
      </p:sp>
      <p:sp>
        <p:nvSpPr>
          <p:cNvPr id="67" name="Rectangle 66"/>
          <p:cNvSpPr/>
          <p:nvPr/>
        </p:nvSpPr>
        <p:spPr>
          <a:xfrm>
            <a:off x="204893" y="2787371"/>
            <a:ext cx="11826240" cy="111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Proxima Nova Rg"/>
            </a:endParaRPr>
          </a:p>
        </p:txBody>
      </p:sp>
      <p:grpSp>
        <p:nvGrpSpPr>
          <p:cNvPr id="68" name="Group 67"/>
          <p:cNvGrpSpPr/>
          <p:nvPr/>
        </p:nvGrpSpPr>
        <p:grpSpPr>
          <a:xfrm>
            <a:off x="473710" y="2918333"/>
            <a:ext cx="11350668" cy="952771"/>
            <a:chOff x="685981" y="1750600"/>
            <a:chExt cx="7847737" cy="658736"/>
          </a:xfrm>
        </p:grpSpPr>
        <p:pic>
          <p:nvPicPr>
            <p:cNvPr id="69" name="Picture 10" descr="http://upload.wikimedia.org/wikipedia/en/c/c7/Maynilad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034" y="1830095"/>
              <a:ext cx="1064001" cy="46203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2" descr="http://www.themalaysianinsider.com/assets/uploads/articles/petronas-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981" y="1800041"/>
              <a:ext cx="1106960" cy="52213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p:cNvPicPr>
              <a:picLocks noChangeAspect="1"/>
            </p:cNvPicPr>
            <p:nvPr/>
          </p:nvPicPr>
          <p:blipFill rotWithShape="1">
            <a:blip r:embed="rId5" cstate="print">
              <a:extLst>
                <a:ext uri="{28A0092B-C50C-407E-A947-70E740481C1C}">
                  <a14:useLocalDpi xmlns:a14="http://schemas.microsoft.com/office/drawing/2010/main" val="0"/>
                </a:ext>
              </a:extLst>
            </a:blip>
            <a:srcRect t="26070" b="28357"/>
            <a:stretch/>
          </p:blipFill>
          <p:spPr>
            <a:xfrm>
              <a:off x="3122612" y="1890465"/>
              <a:ext cx="1544004" cy="287561"/>
            </a:xfrm>
            <a:prstGeom prst="rect">
              <a:avLst/>
            </a:prstGeom>
          </p:spPr>
        </p:pic>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8361" y="1806014"/>
              <a:ext cx="922255" cy="461128"/>
            </a:xfrm>
            <a:prstGeom prst="rect">
              <a:avLst/>
            </a:prstGeom>
          </p:spPr>
        </p:pic>
        <p:pic>
          <p:nvPicPr>
            <p:cNvPr id="73" name="Picture 7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5955" y="1932349"/>
              <a:ext cx="1078129" cy="232538"/>
            </a:xfrm>
            <a:prstGeom prst="rect">
              <a:avLst/>
            </a:prstGeom>
          </p:spPr>
        </p:pic>
        <p:pic>
          <p:nvPicPr>
            <p:cNvPr id="74" name="Picture 73"/>
            <p:cNvPicPr>
              <a:picLocks noChangeAspect="1"/>
            </p:cNvPicPr>
            <p:nvPr/>
          </p:nvPicPr>
          <p:blipFill>
            <a:blip r:embed="rId8"/>
            <a:stretch>
              <a:fillRect/>
            </a:stretch>
          </p:blipFill>
          <p:spPr>
            <a:xfrm>
              <a:off x="7288990" y="1750600"/>
              <a:ext cx="1244728" cy="658736"/>
            </a:xfrm>
            <a:prstGeom prst="rect">
              <a:avLst/>
            </a:prstGeom>
          </p:spPr>
        </p:pic>
      </p:grpSp>
      <p:sp>
        <p:nvSpPr>
          <p:cNvPr id="76" name="TextBox 75"/>
          <p:cNvSpPr txBox="1"/>
          <p:nvPr/>
        </p:nvSpPr>
        <p:spPr>
          <a:xfrm>
            <a:off x="392497" y="4250846"/>
            <a:ext cx="1847512" cy="666977"/>
          </a:xfrm>
          <a:prstGeom prst="rect">
            <a:avLst/>
          </a:prstGeom>
          <a:noFill/>
        </p:spPr>
        <p:txBody>
          <a:bodyPr wrap="square" rtlCol="0">
            <a:spAutoFit/>
          </a:bodyPr>
          <a:lstStyle/>
          <a:p>
            <a:pPr algn="ctr" defTabSz="1219170"/>
            <a:r>
              <a:rPr lang="en-US" sz="1867" b="1">
                <a:solidFill>
                  <a:prstClr val="white"/>
                </a:solidFill>
                <a:latin typeface="Proxima Nova Rg" panose="02000506030000020004" pitchFamily="50" charset="0"/>
              </a:rPr>
              <a:t>5</a:t>
            </a:r>
            <a:r>
              <a:rPr lang="en-US" sz="1867">
                <a:solidFill>
                  <a:prstClr val="white"/>
                </a:solidFill>
                <a:latin typeface="Proxima Nova Rg" panose="02000506030000020004" pitchFamily="50" charset="0"/>
              </a:rPr>
              <a:t> less plant shutdowns</a:t>
            </a:r>
          </a:p>
        </p:txBody>
      </p:sp>
      <p:sp>
        <p:nvSpPr>
          <p:cNvPr id="79" name="TextBox 78"/>
          <p:cNvSpPr txBox="1"/>
          <p:nvPr/>
        </p:nvSpPr>
        <p:spPr>
          <a:xfrm>
            <a:off x="2273911" y="4250845"/>
            <a:ext cx="1843148" cy="666977"/>
          </a:xfrm>
          <a:prstGeom prst="rect">
            <a:avLst/>
          </a:prstGeom>
          <a:noFill/>
        </p:spPr>
        <p:txBody>
          <a:bodyPr wrap="square" rtlCol="0">
            <a:spAutoFit/>
          </a:bodyPr>
          <a:lstStyle/>
          <a:p>
            <a:pPr algn="ctr" defTabSz="1219170"/>
            <a:r>
              <a:rPr lang="en-US" sz="1867" b="1">
                <a:solidFill>
                  <a:prstClr val="white"/>
                </a:solidFill>
                <a:latin typeface="Proxima Nova Rg" panose="02000506030000020004" pitchFamily="50" charset="0"/>
              </a:rPr>
              <a:t>$12M/</a:t>
            </a:r>
            <a:r>
              <a:rPr lang="en-US" sz="1867" b="1" err="1">
                <a:solidFill>
                  <a:prstClr val="white"/>
                </a:solidFill>
                <a:latin typeface="Proxima Nova Rg" panose="02000506030000020004" pitchFamily="50" charset="0"/>
              </a:rPr>
              <a:t>yr</a:t>
            </a:r>
            <a:r>
              <a:rPr lang="en-US" sz="1867" b="1">
                <a:solidFill>
                  <a:prstClr val="white"/>
                </a:solidFill>
                <a:latin typeface="Proxima Nova Rg" panose="02000506030000020004" pitchFamily="50" charset="0"/>
              </a:rPr>
              <a:t>/mine</a:t>
            </a:r>
          </a:p>
          <a:p>
            <a:pPr algn="ctr" defTabSz="1219170"/>
            <a:r>
              <a:rPr lang="en-US" sz="1867">
                <a:solidFill>
                  <a:prstClr val="white"/>
                </a:solidFill>
                <a:latin typeface="Proxima Nova Rg" panose="02000506030000020004" pitchFamily="50" charset="0"/>
              </a:rPr>
              <a:t>O</a:t>
            </a:r>
            <a:r>
              <a:rPr lang="en-US" sz="1867" baseline="-25000">
                <a:solidFill>
                  <a:prstClr val="white"/>
                </a:solidFill>
                <a:latin typeface="Proxima Nova Rg" panose="02000506030000020004" pitchFamily="50" charset="0"/>
              </a:rPr>
              <a:t>2</a:t>
            </a:r>
            <a:r>
              <a:rPr lang="en-US" sz="1867">
                <a:solidFill>
                  <a:prstClr val="white"/>
                </a:solidFill>
                <a:latin typeface="Proxima Nova Rg" panose="02000506030000020004" pitchFamily="50" charset="0"/>
              </a:rPr>
              <a:t> savings</a:t>
            </a:r>
            <a:endParaRPr lang="en-US" sz="1867" b="1">
              <a:solidFill>
                <a:prstClr val="white"/>
              </a:solidFill>
              <a:latin typeface="Proxima Nova Rg" panose="02000506030000020004" pitchFamily="50" charset="0"/>
            </a:endParaRPr>
          </a:p>
        </p:txBody>
      </p:sp>
      <p:sp>
        <p:nvSpPr>
          <p:cNvPr id="82" name="TextBox 81"/>
          <p:cNvSpPr txBox="1"/>
          <p:nvPr/>
        </p:nvSpPr>
        <p:spPr>
          <a:xfrm>
            <a:off x="4188242" y="4273753"/>
            <a:ext cx="1838809" cy="666977"/>
          </a:xfrm>
          <a:prstGeom prst="rect">
            <a:avLst/>
          </a:prstGeom>
          <a:noFill/>
        </p:spPr>
        <p:txBody>
          <a:bodyPr wrap="square" rtlCol="0">
            <a:spAutoFit/>
          </a:bodyPr>
          <a:lstStyle/>
          <a:p>
            <a:pPr algn="ctr" defTabSz="1219170"/>
            <a:r>
              <a:rPr lang="en-US" sz="1867" b="1">
                <a:solidFill>
                  <a:prstClr val="white"/>
                </a:solidFill>
                <a:latin typeface="Proxima Nova Rg" panose="02000506030000020004" pitchFamily="50" charset="0"/>
              </a:rPr>
              <a:t>$46M </a:t>
            </a:r>
            <a:r>
              <a:rPr lang="en-US" sz="1867">
                <a:solidFill>
                  <a:prstClr val="white"/>
                </a:solidFill>
                <a:latin typeface="Proxima Nova Rg" panose="02000506030000020004" pitchFamily="50" charset="0"/>
              </a:rPr>
              <a:t>saved &amp;</a:t>
            </a:r>
          </a:p>
          <a:p>
            <a:pPr algn="ctr" defTabSz="1219170"/>
            <a:r>
              <a:rPr lang="en-US" sz="1867" b="1">
                <a:solidFill>
                  <a:prstClr val="white"/>
                </a:solidFill>
                <a:latin typeface="Proxima Nova Rg" panose="02000506030000020004" pitchFamily="50" charset="0"/>
              </a:rPr>
              <a:t>37%</a:t>
            </a:r>
            <a:r>
              <a:rPr lang="en-US" sz="1867">
                <a:solidFill>
                  <a:prstClr val="white"/>
                </a:solidFill>
                <a:latin typeface="Proxima Nova Rg" panose="02000506030000020004" pitchFamily="50" charset="0"/>
              </a:rPr>
              <a:t> less errors</a:t>
            </a:r>
            <a:endParaRPr lang="en-US" sz="1867" b="1">
              <a:solidFill>
                <a:prstClr val="white"/>
              </a:solidFill>
              <a:latin typeface="Proxima Nova Rg" panose="02000506030000020004" pitchFamily="50" charset="0"/>
            </a:endParaRPr>
          </a:p>
        </p:txBody>
      </p:sp>
      <p:sp>
        <p:nvSpPr>
          <p:cNvPr id="85" name="TextBox 84"/>
          <p:cNvSpPr txBox="1"/>
          <p:nvPr/>
        </p:nvSpPr>
        <p:spPr>
          <a:xfrm>
            <a:off x="6092549" y="4289765"/>
            <a:ext cx="1850873" cy="666977"/>
          </a:xfrm>
          <a:prstGeom prst="rect">
            <a:avLst/>
          </a:prstGeom>
          <a:noFill/>
        </p:spPr>
        <p:txBody>
          <a:bodyPr wrap="square" rtlCol="0">
            <a:spAutoFit/>
          </a:bodyPr>
          <a:lstStyle/>
          <a:p>
            <a:pPr algn="ctr" defTabSz="1219170"/>
            <a:r>
              <a:rPr lang="en-US" sz="1867" b="1">
                <a:solidFill>
                  <a:prstClr val="white"/>
                </a:solidFill>
                <a:latin typeface="Proxima Nova Rg" panose="02000506030000020004" pitchFamily="50" charset="0"/>
              </a:rPr>
              <a:t>$5-40M </a:t>
            </a:r>
            <a:r>
              <a:rPr lang="en-US" sz="1867">
                <a:solidFill>
                  <a:prstClr val="white"/>
                </a:solidFill>
                <a:latin typeface="Proxima Nova Rg" panose="02000506030000020004" pitchFamily="50" charset="0"/>
              </a:rPr>
              <a:t>per event</a:t>
            </a:r>
            <a:endParaRPr lang="en-US" sz="1867" b="1">
              <a:solidFill>
                <a:prstClr val="white"/>
              </a:solidFill>
              <a:latin typeface="Proxima Nova Rg" panose="02000506030000020004" pitchFamily="50" charset="0"/>
            </a:endParaRPr>
          </a:p>
        </p:txBody>
      </p:sp>
      <p:sp>
        <p:nvSpPr>
          <p:cNvPr id="88" name="TextBox 87"/>
          <p:cNvSpPr txBox="1"/>
          <p:nvPr/>
        </p:nvSpPr>
        <p:spPr>
          <a:xfrm>
            <a:off x="8026865" y="4250845"/>
            <a:ext cx="1856824" cy="666977"/>
          </a:xfrm>
          <a:prstGeom prst="rect">
            <a:avLst/>
          </a:prstGeom>
          <a:noFill/>
        </p:spPr>
        <p:txBody>
          <a:bodyPr wrap="square" rtlCol="0">
            <a:spAutoFit/>
          </a:bodyPr>
          <a:lstStyle/>
          <a:p>
            <a:pPr algn="ctr" defTabSz="1219170"/>
            <a:r>
              <a:rPr lang="en-US" sz="1867">
                <a:solidFill>
                  <a:prstClr val="white"/>
                </a:solidFill>
                <a:latin typeface="Proxima Nova Rg" panose="02000506030000020004" pitchFamily="50" charset="0"/>
              </a:rPr>
              <a:t>Saved </a:t>
            </a:r>
            <a:r>
              <a:rPr lang="en-US" sz="1867" b="1">
                <a:solidFill>
                  <a:prstClr val="white"/>
                </a:solidFill>
                <a:latin typeface="Proxima Nova Rg" panose="02000506030000020004" pitchFamily="50" charset="0"/>
              </a:rPr>
              <a:t>640M</a:t>
            </a:r>
            <a:r>
              <a:rPr lang="en-US" sz="1867">
                <a:solidFill>
                  <a:prstClr val="white"/>
                </a:solidFill>
                <a:latin typeface="Proxima Nova Rg" panose="02000506030000020004" pitchFamily="50" charset="0"/>
              </a:rPr>
              <a:t> liters water</a:t>
            </a:r>
            <a:endParaRPr lang="en-US" sz="1867" b="1">
              <a:solidFill>
                <a:prstClr val="white"/>
              </a:solidFill>
              <a:latin typeface="Proxima Nova Rg" panose="02000506030000020004" pitchFamily="50" charset="0"/>
            </a:endParaRPr>
          </a:p>
        </p:txBody>
      </p:sp>
      <p:sp>
        <p:nvSpPr>
          <p:cNvPr id="91" name="TextBox 90"/>
          <p:cNvSpPr txBox="1"/>
          <p:nvPr/>
        </p:nvSpPr>
        <p:spPr>
          <a:xfrm>
            <a:off x="9930353" y="4095176"/>
            <a:ext cx="1853055" cy="954300"/>
          </a:xfrm>
          <a:prstGeom prst="rect">
            <a:avLst/>
          </a:prstGeom>
          <a:noFill/>
        </p:spPr>
        <p:txBody>
          <a:bodyPr wrap="square" rtlCol="0">
            <a:spAutoFit/>
          </a:bodyPr>
          <a:lstStyle/>
          <a:p>
            <a:pPr algn="ctr" defTabSz="1219170"/>
            <a:r>
              <a:rPr lang="en-US" sz="1867" b="1">
                <a:solidFill>
                  <a:prstClr val="white"/>
                </a:solidFill>
                <a:latin typeface="Proxima Nova Rg" panose="02000506030000020004" pitchFamily="50" charset="0"/>
              </a:rPr>
              <a:t>1000+ less </a:t>
            </a:r>
            <a:r>
              <a:rPr lang="en-US" sz="1867">
                <a:solidFill>
                  <a:prstClr val="white"/>
                </a:solidFill>
                <a:latin typeface="Proxima Nova Rg" panose="02000506030000020004" pitchFamily="50" charset="0"/>
              </a:rPr>
              <a:t>paper documents</a:t>
            </a:r>
          </a:p>
        </p:txBody>
      </p:sp>
      <p:sp>
        <p:nvSpPr>
          <p:cNvPr id="95" name="Rounded Rectangle 94"/>
          <p:cNvSpPr/>
          <p:nvPr/>
        </p:nvSpPr>
        <p:spPr>
          <a:xfrm>
            <a:off x="8029051" y="1478530"/>
            <a:ext cx="1866607" cy="11936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0" rIns="60960" rtlCol="0" anchor="t"/>
          <a:lstStyle/>
          <a:p>
            <a:pPr algn="ctr" defTabSz="1219170"/>
            <a:endParaRPr lang="en-US" sz="2667" b="1">
              <a:solidFill>
                <a:prstClr val="white"/>
              </a:solidFill>
              <a:latin typeface="Proxima Nova Rg" panose="02000506030000020004" pitchFamily="50" charset="0"/>
            </a:endParaRPr>
          </a:p>
        </p:txBody>
      </p:sp>
      <p:sp>
        <p:nvSpPr>
          <p:cNvPr id="96" name="Rounded Rectangle 95"/>
          <p:cNvSpPr/>
          <p:nvPr/>
        </p:nvSpPr>
        <p:spPr>
          <a:xfrm>
            <a:off x="404467" y="1623647"/>
            <a:ext cx="1847512" cy="10723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0" rIns="60960" rtlCol="0" anchor="t"/>
          <a:lstStyle/>
          <a:p>
            <a:pPr algn="ctr" defTabSz="1219170"/>
            <a:endParaRPr lang="en-US" sz="1867" b="1">
              <a:solidFill>
                <a:prstClr val="white"/>
              </a:solidFill>
              <a:latin typeface="Proxima Nova Rg" panose="02000506030000020004" pitchFamily="50" charset="0"/>
            </a:endParaRPr>
          </a:p>
          <a:p>
            <a:pPr algn="ctr" defTabSz="1219170"/>
            <a:r>
              <a:rPr lang="en-US" sz="2133" b="1">
                <a:solidFill>
                  <a:prstClr val="white"/>
                </a:solidFill>
                <a:latin typeface="Proxima Nova Rg" panose="02000506030000020004" pitchFamily="50" charset="0"/>
              </a:rPr>
              <a:t>Safety</a:t>
            </a:r>
          </a:p>
        </p:txBody>
      </p:sp>
      <p:sp>
        <p:nvSpPr>
          <p:cNvPr id="97" name="Rounded Rectangle 96"/>
          <p:cNvSpPr/>
          <p:nvPr/>
        </p:nvSpPr>
        <p:spPr>
          <a:xfrm>
            <a:off x="2312141" y="1502363"/>
            <a:ext cx="1842192" cy="11936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0" rIns="60960" rtlCol="0" anchor="t"/>
          <a:lstStyle/>
          <a:p>
            <a:pPr algn="ctr" defTabSz="1219170"/>
            <a:endParaRPr lang="en-US" sz="2667" b="1">
              <a:solidFill>
                <a:prstClr val="white"/>
              </a:solidFill>
              <a:latin typeface="Proxima Nova Rg" panose="02000506030000020004" pitchFamily="50" charset="0"/>
            </a:endParaRPr>
          </a:p>
        </p:txBody>
      </p:sp>
      <p:sp>
        <p:nvSpPr>
          <p:cNvPr id="98" name="Rounded Rectangle 97"/>
          <p:cNvSpPr/>
          <p:nvPr/>
        </p:nvSpPr>
        <p:spPr>
          <a:xfrm>
            <a:off x="4219542" y="1341864"/>
            <a:ext cx="1851201" cy="13541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0" rIns="60960" rtlCol="0" anchor="t"/>
          <a:lstStyle/>
          <a:p>
            <a:pPr algn="ctr" defTabSz="1219170"/>
            <a:endParaRPr lang="en-US" sz="2667" b="1">
              <a:solidFill>
                <a:prstClr val="white"/>
              </a:solidFill>
              <a:latin typeface="Proxima Nova Rg" panose="02000506030000020004" pitchFamily="50" charset="0"/>
            </a:endParaRPr>
          </a:p>
        </p:txBody>
      </p:sp>
      <p:sp>
        <p:nvSpPr>
          <p:cNvPr id="99" name="Rounded Rectangle 98"/>
          <p:cNvSpPr/>
          <p:nvPr/>
        </p:nvSpPr>
        <p:spPr>
          <a:xfrm>
            <a:off x="9951721" y="1614607"/>
            <a:ext cx="1868175" cy="10813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0" rIns="60960" rtlCol="0" anchor="t"/>
          <a:lstStyle/>
          <a:p>
            <a:pPr algn="ctr" defTabSz="1219170"/>
            <a:endParaRPr lang="en-US" sz="2133" b="1">
              <a:solidFill>
                <a:prstClr val="white"/>
              </a:solidFill>
              <a:latin typeface="Proxima Nova Rg" panose="02000506030000020004" pitchFamily="50" charset="0"/>
            </a:endParaRPr>
          </a:p>
          <a:p>
            <a:pPr algn="ctr" defTabSz="1219170"/>
            <a:r>
              <a:rPr lang="en-US" sz="2133" b="1">
                <a:solidFill>
                  <a:prstClr val="white"/>
                </a:solidFill>
                <a:latin typeface="Proxima Nova Rg" panose="02000506030000020004" pitchFamily="50" charset="0"/>
              </a:rPr>
              <a:t>Regulation</a:t>
            </a:r>
          </a:p>
        </p:txBody>
      </p:sp>
      <p:sp>
        <p:nvSpPr>
          <p:cNvPr id="100" name="Rounded Rectangle 99"/>
          <p:cNvSpPr/>
          <p:nvPr/>
        </p:nvSpPr>
        <p:spPr>
          <a:xfrm>
            <a:off x="6122521" y="1341864"/>
            <a:ext cx="1863200" cy="13541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0" rIns="60960" rtlCol="0" anchor="t"/>
          <a:lstStyle/>
          <a:p>
            <a:pPr algn="ctr" defTabSz="1219170"/>
            <a:r>
              <a:rPr lang="en-US" sz="2133" b="1">
                <a:solidFill>
                  <a:prstClr val="white"/>
                </a:solidFill>
                <a:latin typeface="Proxima Nova Rg" panose="02000506030000020004" pitchFamily="50" charset="0"/>
              </a:rPr>
              <a:t>Asset </a:t>
            </a:r>
          </a:p>
          <a:p>
            <a:pPr algn="ctr" defTabSz="1219170"/>
            <a:r>
              <a:rPr lang="en-US" sz="2133" b="1">
                <a:solidFill>
                  <a:prstClr val="white"/>
                </a:solidFill>
                <a:latin typeface="Proxima Nova Rg" panose="02000506030000020004" pitchFamily="50" charset="0"/>
              </a:rPr>
              <a:t>Health</a:t>
            </a:r>
          </a:p>
        </p:txBody>
      </p:sp>
      <p:sp>
        <p:nvSpPr>
          <p:cNvPr id="101" name="TextBox 100"/>
          <p:cNvSpPr txBox="1"/>
          <p:nvPr/>
        </p:nvSpPr>
        <p:spPr>
          <a:xfrm>
            <a:off x="2481428" y="1868197"/>
            <a:ext cx="1575992" cy="420564"/>
          </a:xfrm>
          <a:prstGeom prst="rect">
            <a:avLst/>
          </a:prstGeom>
          <a:noFill/>
        </p:spPr>
        <p:txBody>
          <a:bodyPr wrap="square" rtlCol="0">
            <a:spAutoFit/>
          </a:bodyPr>
          <a:lstStyle/>
          <a:p>
            <a:pPr algn="ctr" defTabSz="1219170"/>
            <a:r>
              <a:rPr lang="en-US" sz="2133" b="1">
                <a:solidFill>
                  <a:prstClr val="white"/>
                </a:solidFill>
                <a:latin typeface="Proxima Nova Rg" panose="02000506030000020004" pitchFamily="50" charset="0"/>
              </a:rPr>
              <a:t>Energy</a:t>
            </a:r>
          </a:p>
        </p:txBody>
      </p:sp>
      <p:sp>
        <p:nvSpPr>
          <p:cNvPr id="102" name="TextBox 101"/>
          <p:cNvSpPr txBox="1"/>
          <p:nvPr/>
        </p:nvSpPr>
        <p:spPr>
          <a:xfrm>
            <a:off x="8179773" y="1791391"/>
            <a:ext cx="1600136" cy="420564"/>
          </a:xfrm>
          <a:prstGeom prst="rect">
            <a:avLst/>
          </a:prstGeom>
          <a:noFill/>
        </p:spPr>
        <p:txBody>
          <a:bodyPr wrap="square" rtlCol="0">
            <a:spAutoFit/>
          </a:bodyPr>
          <a:lstStyle/>
          <a:p>
            <a:pPr algn="ctr" defTabSz="1219170"/>
            <a:r>
              <a:rPr lang="en-US" sz="2133" b="1">
                <a:solidFill>
                  <a:prstClr val="white"/>
                </a:solidFill>
                <a:latin typeface="Proxima Nova Rg" panose="02000506030000020004" pitchFamily="50" charset="0"/>
              </a:rPr>
              <a:t>Quality</a:t>
            </a:r>
          </a:p>
        </p:txBody>
      </p:sp>
      <p:sp>
        <p:nvSpPr>
          <p:cNvPr id="103" name="TextBox 102"/>
          <p:cNvSpPr txBox="1"/>
          <p:nvPr/>
        </p:nvSpPr>
        <p:spPr>
          <a:xfrm>
            <a:off x="4312580" y="1638001"/>
            <a:ext cx="1723872" cy="420564"/>
          </a:xfrm>
          <a:prstGeom prst="rect">
            <a:avLst/>
          </a:prstGeom>
          <a:noFill/>
        </p:spPr>
        <p:txBody>
          <a:bodyPr wrap="square" rtlCol="0">
            <a:spAutoFit/>
          </a:bodyPr>
          <a:lstStyle/>
          <a:p>
            <a:pPr algn="ctr" defTabSz="1219170"/>
            <a:r>
              <a:rPr lang="en-US" sz="2133" b="1">
                <a:solidFill>
                  <a:prstClr val="white"/>
                </a:solidFill>
                <a:latin typeface="Proxima Nova Rg" panose="02000506030000020004" pitchFamily="50" charset="0"/>
              </a:rPr>
              <a:t>Process</a:t>
            </a:r>
          </a:p>
        </p:txBody>
      </p:sp>
      <p:sp>
        <p:nvSpPr>
          <p:cNvPr id="2" name="Title 1"/>
          <p:cNvSpPr>
            <a:spLocks noGrp="1"/>
          </p:cNvSpPr>
          <p:nvPr>
            <p:ph type="title"/>
          </p:nvPr>
        </p:nvSpPr>
        <p:spPr/>
        <p:txBody>
          <a:bodyPr/>
          <a:lstStyle/>
          <a:p>
            <a:r>
              <a:rPr lang="en-US"/>
              <a:t>Business Impacts: An Agent for Change</a:t>
            </a:r>
          </a:p>
        </p:txBody>
      </p:sp>
    </p:spTree>
    <p:extLst>
      <p:ext uri="{BB962C8B-B14F-4D97-AF65-F5344CB8AC3E}">
        <p14:creationId xmlns:p14="http://schemas.microsoft.com/office/powerpoint/2010/main" val="3424787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4160" y="905909"/>
            <a:ext cx="11755120" cy="5032520"/>
            <a:chOff x="198120" y="842722"/>
            <a:chExt cx="8816340" cy="3774390"/>
          </a:xfrm>
        </p:grpSpPr>
        <p:sp>
          <p:nvSpPr>
            <p:cNvPr id="55" name="Rounded Rectangle 54"/>
            <p:cNvSpPr/>
            <p:nvPr/>
          </p:nvSpPr>
          <p:spPr>
            <a:xfrm>
              <a:off x="5959796" y="932892"/>
              <a:ext cx="1280039" cy="36772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0" rIns="60960" rtlCol="0" anchor="t"/>
            <a:lstStyle/>
            <a:p>
              <a:pPr algn="ctr"/>
              <a:r>
                <a:rPr lang="en-US" sz="2000" b="1">
                  <a:latin typeface="Proxima Nova Rg" panose="02000506030000020004" pitchFamily="50" charset="0"/>
                </a:rPr>
                <a:t>Quality</a:t>
              </a:r>
            </a:p>
          </p:txBody>
        </p:sp>
        <p:sp>
          <p:nvSpPr>
            <p:cNvPr id="56" name="Rounded Rectangle 55"/>
            <p:cNvSpPr/>
            <p:nvPr/>
          </p:nvSpPr>
          <p:spPr>
            <a:xfrm>
              <a:off x="543810" y="1001030"/>
              <a:ext cx="1298448" cy="36090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0" rIns="60960" rtlCol="0" anchor="t"/>
            <a:lstStyle/>
            <a:p>
              <a:pPr algn="ctr"/>
              <a:r>
                <a:rPr lang="en-US" b="1">
                  <a:latin typeface="Proxima Nova Rg" panose="02000506030000020004" pitchFamily="50" charset="0"/>
                </a:rPr>
                <a:t>Safety &amp; Security</a:t>
              </a:r>
            </a:p>
          </p:txBody>
        </p:sp>
        <p:sp>
          <p:nvSpPr>
            <p:cNvPr id="57" name="Rounded Rectangle 56"/>
            <p:cNvSpPr/>
            <p:nvPr/>
          </p:nvSpPr>
          <p:spPr>
            <a:xfrm>
              <a:off x="1851155" y="932892"/>
              <a:ext cx="1280039" cy="36772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0" rIns="60960" rtlCol="0" anchor="t"/>
            <a:lstStyle/>
            <a:p>
              <a:pPr algn="ctr"/>
              <a:r>
                <a:rPr lang="en-US" sz="2000" b="1">
                  <a:latin typeface="Proxima Nova Rg" panose="02000506030000020004" pitchFamily="50" charset="0"/>
                </a:rPr>
                <a:t>Energy</a:t>
              </a:r>
            </a:p>
            <a:p>
              <a:pPr algn="ctr"/>
              <a:r>
                <a:rPr lang="en-US" sz="2000" b="1">
                  <a:latin typeface="Proxima Nova Rg" panose="02000506030000020004" pitchFamily="50" charset="0"/>
                </a:rPr>
                <a:t>Utilization</a:t>
              </a:r>
            </a:p>
          </p:txBody>
        </p:sp>
        <p:sp>
          <p:nvSpPr>
            <p:cNvPr id="58" name="Rounded Rectangle 57"/>
            <p:cNvSpPr/>
            <p:nvPr/>
          </p:nvSpPr>
          <p:spPr>
            <a:xfrm>
              <a:off x="3139675" y="842722"/>
              <a:ext cx="1398538" cy="37673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0" rIns="60960" rtlCol="0" anchor="t"/>
            <a:lstStyle/>
            <a:p>
              <a:pPr algn="ctr"/>
              <a:r>
                <a:rPr lang="en-US" sz="2000" b="1">
                  <a:latin typeface="Proxima Nova Rg" panose="02000506030000020004" pitchFamily="50" charset="0"/>
                </a:rPr>
                <a:t>Process </a:t>
              </a:r>
            </a:p>
            <a:p>
              <a:pPr algn="ctr"/>
              <a:r>
                <a:rPr lang="en-US" sz="2133" b="1">
                  <a:latin typeface="Proxima Nova Rg" panose="02000506030000020004" pitchFamily="50" charset="0"/>
                </a:rPr>
                <a:t>Efficiency</a:t>
              </a:r>
              <a:endParaRPr lang="en-US" sz="2000" b="1">
                <a:latin typeface="Proxima Nova Rg" panose="02000506030000020004" pitchFamily="50" charset="0"/>
              </a:endParaRPr>
            </a:p>
          </p:txBody>
        </p:sp>
        <p:sp>
          <p:nvSpPr>
            <p:cNvPr id="59" name="Rounded Rectangle 58"/>
            <p:cNvSpPr/>
            <p:nvPr/>
          </p:nvSpPr>
          <p:spPr>
            <a:xfrm>
              <a:off x="7249652" y="995950"/>
              <a:ext cx="1297664" cy="36141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0" rIns="60960" rtlCol="0" anchor="t"/>
            <a:lstStyle/>
            <a:p>
              <a:pPr algn="ctr"/>
              <a:r>
                <a:rPr lang="en-US" b="1">
                  <a:latin typeface="Proxima Nova Rg" panose="02000506030000020004" pitchFamily="50" charset="0"/>
                </a:rPr>
                <a:t>Regulatory </a:t>
              </a:r>
            </a:p>
            <a:p>
              <a:pPr algn="ctr"/>
              <a:r>
                <a:rPr lang="en-US" b="1">
                  <a:latin typeface="Proxima Nova Rg" panose="02000506030000020004" pitchFamily="50" charset="0"/>
                </a:rPr>
                <a:t>Performance</a:t>
              </a:r>
            </a:p>
          </p:txBody>
        </p:sp>
        <p:sp>
          <p:nvSpPr>
            <p:cNvPr id="60" name="Rounded Rectangle 59"/>
            <p:cNvSpPr/>
            <p:nvPr/>
          </p:nvSpPr>
          <p:spPr>
            <a:xfrm>
              <a:off x="4551421" y="842722"/>
              <a:ext cx="1398538" cy="37673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0" rIns="60960" rtlCol="0" anchor="t"/>
            <a:lstStyle/>
            <a:p>
              <a:pPr algn="ctr"/>
              <a:r>
                <a:rPr lang="en-US" sz="2000" b="1">
                  <a:latin typeface="Proxima Nova Rg" panose="02000506030000020004" pitchFamily="50" charset="0"/>
                </a:rPr>
                <a:t>Asset Health</a:t>
              </a:r>
            </a:p>
          </p:txBody>
        </p:sp>
        <p:sp>
          <p:nvSpPr>
            <p:cNvPr id="3" name="Rectangle 2"/>
            <p:cNvSpPr/>
            <p:nvPr/>
          </p:nvSpPr>
          <p:spPr>
            <a:xfrm>
              <a:off x="198120" y="1706880"/>
              <a:ext cx="8816340" cy="2910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Proxima Nova Rg" panose="02000506030000020004" pitchFamily="50" charset="0"/>
              </a:endParaRPr>
            </a:p>
          </p:txBody>
        </p:sp>
      </p:grpSp>
      <p:sp>
        <p:nvSpPr>
          <p:cNvPr id="24" name="TextBox 23"/>
          <p:cNvSpPr txBox="1"/>
          <p:nvPr/>
        </p:nvSpPr>
        <p:spPr>
          <a:xfrm>
            <a:off x="3959803" y="3212041"/>
            <a:ext cx="4192051" cy="1077026"/>
          </a:xfrm>
          <a:prstGeom prst="rect">
            <a:avLst/>
          </a:prstGeom>
          <a:noFill/>
        </p:spPr>
        <p:txBody>
          <a:bodyPr wrap="square" rtlCol="0">
            <a:spAutoFit/>
          </a:bodyPr>
          <a:lstStyle/>
          <a:p>
            <a:pPr algn="ctr"/>
            <a:r>
              <a:rPr lang="en-US" sz="2133" b="1">
                <a:latin typeface="Proxima Nova Rg" panose="02000506030000020004" pitchFamily="50" charset="0"/>
              </a:rPr>
              <a:t>Process Engineers</a:t>
            </a:r>
          </a:p>
          <a:p>
            <a:pPr algn="ctr"/>
            <a:r>
              <a:rPr lang="en-US" sz="2133" b="1">
                <a:latin typeface="Proxima Nova Rg" panose="02000506030000020004" pitchFamily="50" charset="0"/>
              </a:rPr>
              <a:t>Production Superintendents</a:t>
            </a:r>
          </a:p>
          <a:p>
            <a:pPr algn="ctr"/>
            <a:r>
              <a:rPr lang="en-US" sz="2133" b="1" err="1">
                <a:latin typeface="Proxima Nova Rg" panose="02000506030000020004" pitchFamily="50" charset="0"/>
              </a:rPr>
              <a:t>CoE</a:t>
            </a:r>
            <a:r>
              <a:rPr lang="en-US" sz="2133" b="1">
                <a:latin typeface="Proxima Nova Rg" panose="02000506030000020004" pitchFamily="50" charset="0"/>
              </a:rPr>
              <a:t> experts</a:t>
            </a:r>
          </a:p>
        </p:txBody>
      </p:sp>
      <p:sp>
        <p:nvSpPr>
          <p:cNvPr id="20" name="TextBox 19"/>
          <p:cNvSpPr txBox="1"/>
          <p:nvPr/>
        </p:nvSpPr>
        <p:spPr>
          <a:xfrm>
            <a:off x="8483349" y="3212042"/>
            <a:ext cx="3018972" cy="1077026"/>
          </a:xfrm>
          <a:prstGeom prst="rect">
            <a:avLst/>
          </a:prstGeom>
          <a:noFill/>
        </p:spPr>
        <p:txBody>
          <a:bodyPr wrap="square" rtlCol="0">
            <a:spAutoFit/>
          </a:bodyPr>
          <a:lstStyle/>
          <a:p>
            <a:pPr algn="ctr"/>
            <a:r>
              <a:rPr lang="en-US" sz="2133" b="1">
                <a:latin typeface="Proxima Nova Rg" panose="02000506030000020004" pitchFamily="50" charset="0"/>
              </a:rPr>
              <a:t>Location Managers</a:t>
            </a:r>
          </a:p>
          <a:p>
            <a:pPr algn="ctr"/>
            <a:r>
              <a:rPr lang="en-US" sz="2133" b="1">
                <a:latin typeface="Proxima Nova Rg" panose="02000506030000020004" pitchFamily="50" charset="0"/>
              </a:rPr>
              <a:t>Regional/Global Ops</a:t>
            </a:r>
          </a:p>
          <a:p>
            <a:pPr algn="ctr"/>
            <a:r>
              <a:rPr lang="en-US" sz="2133" b="1">
                <a:latin typeface="Proxima Nova Rg" panose="02000506030000020004" pitchFamily="50" charset="0"/>
              </a:rPr>
              <a:t>Business leadership</a:t>
            </a:r>
          </a:p>
        </p:txBody>
      </p:sp>
      <p:sp>
        <p:nvSpPr>
          <p:cNvPr id="22" name="TextBox 21"/>
          <p:cNvSpPr txBox="1"/>
          <p:nvPr/>
        </p:nvSpPr>
        <p:spPr>
          <a:xfrm>
            <a:off x="1100996" y="3212042"/>
            <a:ext cx="1931273" cy="1077026"/>
          </a:xfrm>
          <a:prstGeom prst="rect">
            <a:avLst/>
          </a:prstGeom>
          <a:noFill/>
        </p:spPr>
        <p:txBody>
          <a:bodyPr wrap="square" rtlCol="0">
            <a:spAutoFit/>
          </a:bodyPr>
          <a:lstStyle/>
          <a:p>
            <a:pPr algn="ctr"/>
            <a:r>
              <a:rPr lang="en-US" sz="2133" b="1">
                <a:latin typeface="Proxima Nova Rg" panose="02000506030000020004" pitchFamily="50" charset="0"/>
              </a:rPr>
              <a:t>Operators</a:t>
            </a:r>
          </a:p>
          <a:p>
            <a:pPr algn="ctr"/>
            <a:r>
              <a:rPr lang="en-US" sz="2133" b="1">
                <a:latin typeface="Proxima Nova Rg" panose="02000506030000020004" pitchFamily="50" charset="0"/>
              </a:rPr>
              <a:t>Craftsmen</a:t>
            </a:r>
          </a:p>
          <a:p>
            <a:pPr algn="ctr"/>
            <a:r>
              <a:rPr lang="en-US" sz="2133" b="1">
                <a:latin typeface="Proxima Nova Rg" panose="02000506030000020004" pitchFamily="50" charset="0"/>
              </a:rPr>
              <a:t>Supervisors</a:t>
            </a:r>
          </a:p>
        </p:txBody>
      </p:sp>
      <p:sp>
        <p:nvSpPr>
          <p:cNvPr id="61" name="Title 3"/>
          <p:cNvSpPr txBox="1">
            <a:spLocks/>
          </p:cNvSpPr>
          <p:nvPr/>
        </p:nvSpPr>
        <p:spPr>
          <a:xfrm>
            <a:off x="296467" y="-1"/>
            <a:ext cx="11895533" cy="1070385"/>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2800" b="1" kern="1200">
                <a:solidFill>
                  <a:srgbClr val="0071BA"/>
                </a:solidFill>
                <a:latin typeface="Proxima Nova Alt Rg" panose="02000506030000020004" pitchFamily="50" charset="0"/>
                <a:ea typeface="+mj-ea"/>
                <a:cs typeface="Arial" pitchFamily="34" charset="0"/>
              </a:defRPr>
            </a:lvl1pPr>
          </a:lstStyle>
          <a:p>
            <a:pPr algn="ctr"/>
            <a:r>
              <a:rPr lang="en-US" sz="3200" dirty="0" smtClean="0">
                <a:latin typeface="Proxima Nova Rg" panose="02000506030000020004" pitchFamily="50" charset="0"/>
              </a:rPr>
              <a:t>How is Data Used to Achieve Results?</a:t>
            </a:r>
            <a:endParaRPr lang="en-US" sz="3200" dirty="0">
              <a:latin typeface="Proxima Nova Rg" panose="02000506030000020004" pitchFamily="50" charset="0"/>
            </a:endParaRPr>
          </a:p>
        </p:txBody>
      </p:sp>
      <p:sp>
        <p:nvSpPr>
          <p:cNvPr id="54" name="TextBox 53"/>
          <p:cNvSpPr txBox="1"/>
          <p:nvPr/>
        </p:nvSpPr>
        <p:spPr>
          <a:xfrm>
            <a:off x="383555" y="4486303"/>
            <a:ext cx="3647152" cy="1405256"/>
          </a:xfrm>
          <a:prstGeom prst="rect">
            <a:avLst/>
          </a:prstGeom>
          <a:noFill/>
        </p:spPr>
        <p:txBody>
          <a:bodyPr wrap="none" rtlCol="0">
            <a:spAutoFit/>
          </a:bodyPr>
          <a:lstStyle/>
          <a:p>
            <a:pPr marL="285744" indent="-285744">
              <a:buClr>
                <a:schemeClr val="accent4">
                  <a:lumMod val="75000"/>
                </a:schemeClr>
              </a:buClr>
              <a:buFont typeface="Wingdings" panose="05000000000000000000" pitchFamily="2" charset="2"/>
              <a:buChar char="ü"/>
            </a:pPr>
            <a:r>
              <a:rPr lang="en-US" sz="2133">
                <a:latin typeface="Proxima Nova Rg" panose="02000506030000020004" pitchFamily="50" charset="0"/>
              </a:rPr>
              <a:t>Achieve daily targets</a:t>
            </a:r>
          </a:p>
          <a:p>
            <a:pPr marL="285744" indent="-285744">
              <a:buClr>
                <a:schemeClr val="accent4">
                  <a:lumMod val="75000"/>
                </a:schemeClr>
              </a:buClr>
              <a:buFont typeface="Wingdings" panose="05000000000000000000" pitchFamily="2" charset="2"/>
              <a:buChar char="ü"/>
            </a:pPr>
            <a:r>
              <a:rPr lang="en-US" sz="2133">
                <a:latin typeface="Proxima Nova Rg" panose="02000506030000020004" pitchFamily="50" charset="0"/>
              </a:rPr>
              <a:t>Resolve immediate issues</a:t>
            </a:r>
          </a:p>
          <a:p>
            <a:pPr marL="285744" indent="-285744">
              <a:buClr>
                <a:schemeClr val="accent4">
                  <a:lumMod val="75000"/>
                </a:schemeClr>
              </a:buClr>
              <a:buFont typeface="Wingdings" panose="05000000000000000000" pitchFamily="2" charset="2"/>
              <a:buChar char="ü"/>
            </a:pPr>
            <a:r>
              <a:rPr lang="en-US" sz="2133">
                <a:latin typeface="Proxima Nova Rg" panose="02000506030000020004" pitchFamily="50" charset="0"/>
              </a:rPr>
              <a:t>Maintain schedule/plan</a:t>
            </a:r>
          </a:p>
          <a:p>
            <a:pPr marL="285744" indent="-285744">
              <a:buClr>
                <a:schemeClr val="accent4">
                  <a:lumMod val="75000"/>
                </a:schemeClr>
              </a:buClr>
              <a:buFont typeface="Wingdings" panose="05000000000000000000" pitchFamily="2" charset="2"/>
              <a:buChar char="ü"/>
            </a:pPr>
            <a:r>
              <a:rPr lang="en-US" sz="2133">
                <a:latin typeface="Proxima Nova Rg" panose="02000506030000020004" pitchFamily="50" charset="0"/>
              </a:rPr>
              <a:t>Safe operations</a:t>
            </a:r>
          </a:p>
        </p:txBody>
      </p:sp>
      <p:sp>
        <p:nvSpPr>
          <p:cNvPr id="62" name="TextBox 61"/>
          <p:cNvSpPr txBox="1"/>
          <p:nvPr/>
        </p:nvSpPr>
        <p:spPr>
          <a:xfrm>
            <a:off x="4279026" y="4486303"/>
            <a:ext cx="3568967" cy="1405256"/>
          </a:xfrm>
          <a:prstGeom prst="rect">
            <a:avLst/>
          </a:prstGeom>
          <a:noFill/>
        </p:spPr>
        <p:txBody>
          <a:bodyPr wrap="square" rtlCol="0">
            <a:spAutoFit/>
          </a:bodyPr>
          <a:lstStyle/>
          <a:p>
            <a:pPr marL="285744" indent="-285744">
              <a:buClr>
                <a:schemeClr val="accent4">
                  <a:lumMod val="75000"/>
                </a:schemeClr>
              </a:buClr>
              <a:buFont typeface="Wingdings" panose="05000000000000000000" pitchFamily="2" charset="2"/>
              <a:buChar char="ü"/>
            </a:pPr>
            <a:r>
              <a:rPr lang="en-US" sz="2133">
                <a:latin typeface="Proxima Nova Rg" panose="02000506030000020004" pitchFamily="50" charset="0"/>
              </a:rPr>
              <a:t>Detect excursions</a:t>
            </a:r>
          </a:p>
          <a:p>
            <a:pPr marL="285744" indent="-285744">
              <a:buClr>
                <a:schemeClr val="accent4">
                  <a:lumMod val="75000"/>
                </a:schemeClr>
              </a:buClr>
              <a:buFont typeface="Wingdings" panose="05000000000000000000" pitchFamily="2" charset="2"/>
              <a:buChar char="ü"/>
            </a:pPr>
            <a:r>
              <a:rPr lang="en-US" sz="2133">
                <a:latin typeface="Proxima Nova Rg" panose="02000506030000020004" pitchFamily="50" charset="0"/>
              </a:rPr>
              <a:t>Maintain process stability</a:t>
            </a:r>
          </a:p>
          <a:p>
            <a:pPr marL="285744" indent="-285744">
              <a:buClr>
                <a:schemeClr val="accent4">
                  <a:lumMod val="75000"/>
                </a:schemeClr>
              </a:buClr>
              <a:buFont typeface="Wingdings" panose="05000000000000000000" pitchFamily="2" charset="2"/>
              <a:buChar char="ü"/>
            </a:pPr>
            <a:r>
              <a:rPr lang="en-US" sz="2133">
                <a:latin typeface="Proxima Nova Rg" panose="02000506030000020004" pitchFamily="50" charset="0"/>
              </a:rPr>
              <a:t>Improve productivity</a:t>
            </a:r>
          </a:p>
          <a:p>
            <a:pPr marL="285744" indent="-285744">
              <a:buClr>
                <a:schemeClr val="accent4">
                  <a:lumMod val="75000"/>
                </a:schemeClr>
              </a:buClr>
              <a:buFont typeface="Wingdings" panose="05000000000000000000" pitchFamily="2" charset="2"/>
              <a:buChar char="ü"/>
            </a:pPr>
            <a:r>
              <a:rPr lang="en-US" sz="2133">
                <a:latin typeface="Proxima Nova Rg" panose="02000506030000020004" pitchFamily="50" charset="0"/>
              </a:rPr>
              <a:t>Improve quality</a:t>
            </a:r>
          </a:p>
        </p:txBody>
      </p:sp>
      <p:sp>
        <p:nvSpPr>
          <p:cNvPr id="64" name="TextBox 63"/>
          <p:cNvSpPr txBox="1"/>
          <p:nvPr/>
        </p:nvSpPr>
        <p:spPr>
          <a:xfrm>
            <a:off x="8331183" y="4486303"/>
            <a:ext cx="3284874" cy="1405256"/>
          </a:xfrm>
          <a:prstGeom prst="rect">
            <a:avLst/>
          </a:prstGeom>
          <a:noFill/>
        </p:spPr>
        <p:txBody>
          <a:bodyPr wrap="none" rtlCol="0">
            <a:spAutoFit/>
          </a:bodyPr>
          <a:lstStyle/>
          <a:p>
            <a:pPr marL="285744" indent="-285744">
              <a:buClr>
                <a:schemeClr val="accent4">
                  <a:lumMod val="75000"/>
                </a:schemeClr>
              </a:buClr>
              <a:buFont typeface="Wingdings" panose="05000000000000000000" pitchFamily="2" charset="2"/>
              <a:buChar char="ü"/>
            </a:pPr>
            <a:r>
              <a:rPr lang="en-US" sz="2133">
                <a:latin typeface="Proxima Nova Rg" panose="02000506030000020004" pitchFamily="50" charset="0"/>
              </a:rPr>
              <a:t>Understand/grade </a:t>
            </a:r>
            <a:r>
              <a:rPr lang="en-US" sz="2133" err="1">
                <a:latin typeface="Proxima Nova Rg" panose="02000506030000020004" pitchFamily="50" charset="0"/>
              </a:rPr>
              <a:t>perf</a:t>
            </a:r>
            <a:r>
              <a:rPr lang="en-US" sz="2133">
                <a:latin typeface="Proxima Nova Rg" panose="02000506030000020004" pitchFamily="50" charset="0"/>
              </a:rPr>
              <a:t>.</a:t>
            </a:r>
          </a:p>
          <a:p>
            <a:pPr marL="285744" indent="-285744">
              <a:buClr>
                <a:schemeClr val="accent4">
                  <a:lumMod val="75000"/>
                </a:schemeClr>
              </a:buClr>
              <a:buFont typeface="Wingdings" panose="05000000000000000000" pitchFamily="2" charset="2"/>
              <a:buChar char="ü"/>
            </a:pPr>
            <a:r>
              <a:rPr lang="en-US" sz="2133">
                <a:latin typeface="Proxima Nova Rg" panose="02000506030000020004" pitchFamily="50" charset="0"/>
              </a:rPr>
              <a:t>Adjust expectations</a:t>
            </a:r>
          </a:p>
          <a:p>
            <a:pPr marL="285744" indent="-285744">
              <a:buClr>
                <a:schemeClr val="accent4">
                  <a:lumMod val="75000"/>
                </a:schemeClr>
              </a:buClr>
              <a:buFont typeface="Wingdings" panose="05000000000000000000" pitchFamily="2" charset="2"/>
              <a:buChar char="ü"/>
            </a:pPr>
            <a:r>
              <a:rPr lang="en-US" sz="2133">
                <a:latin typeface="Proxima Nova Rg" panose="02000506030000020004" pitchFamily="50" charset="0"/>
              </a:rPr>
              <a:t>Establish plans</a:t>
            </a:r>
          </a:p>
          <a:p>
            <a:pPr marL="285744" indent="-285744">
              <a:buClr>
                <a:schemeClr val="accent4">
                  <a:lumMod val="75000"/>
                </a:schemeClr>
              </a:buClr>
              <a:buFont typeface="Wingdings" panose="05000000000000000000" pitchFamily="2" charset="2"/>
              <a:buChar char="ü"/>
            </a:pPr>
            <a:r>
              <a:rPr lang="en-US" sz="2133">
                <a:latin typeface="Proxima Nova Rg" panose="02000506030000020004" pitchFamily="50" charset="0"/>
              </a:rPr>
              <a:t>Calculate forecasts</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4979" y="2209458"/>
            <a:ext cx="848091" cy="9168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9866" y="2219458"/>
            <a:ext cx="775260" cy="90685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2995" y="2368216"/>
            <a:ext cx="652248" cy="758096"/>
          </a:xfrm>
          <a:prstGeom prst="rect">
            <a:avLst/>
          </a:prstGeom>
        </p:spPr>
      </p:pic>
    </p:spTree>
    <p:extLst>
      <p:ext uri="{BB962C8B-B14F-4D97-AF65-F5344CB8AC3E}">
        <p14:creationId xmlns:p14="http://schemas.microsoft.com/office/powerpoint/2010/main" val="2586737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Example of Intelligent Action (Operations KPI Focus)</a:t>
            </a:r>
          </a:p>
        </p:txBody>
      </p:sp>
      <p:pic>
        <p:nvPicPr>
          <p:cNvPr id="4" name="Picture 2"/>
          <p:cNvPicPr>
            <a:picLocks noGrp="1" noChangeAspect="1" noChangeArrowheads="1"/>
          </p:cNvPicPr>
          <p:nvPr>
            <p:ph idx="1"/>
          </p:nvPr>
        </p:nvPicPr>
        <p:blipFill>
          <a:blip r:embed="rId2" cstate="print"/>
          <a:srcRect/>
          <a:stretch>
            <a:fillRect/>
          </a:stretch>
        </p:blipFill>
        <p:spPr bwMode="auto">
          <a:xfrm>
            <a:off x="1" y="961774"/>
            <a:ext cx="12200279" cy="5217887"/>
          </a:xfrm>
          <a:prstGeom prst="rect">
            <a:avLst/>
          </a:prstGeom>
          <a:noFill/>
          <a:ln w="9525">
            <a:noFill/>
            <a:miter lim="800000"/>
            <a:headEnd/>
            <a:tailEnd/>
          </a:ln>
          <a:effectLst/>
        </p:spPr>
      </p:pic>
      <p:sp>
        <p:nvSpPr>
          <p:cNvPr id="5" name="Curved Down Arrow 4">
            <a:hlinkClick r:id="rId3" action="ppaction://hlinksldjump"/>
          </p:cNvPr>
          <p:cNvSpPr/>
          <p:nvPr/>
        </p:nvSpPr>
        <p:spPr>
          <a:xfrm rot="5400000">
            <a:off x="8835391" y="6372876"/>
            <a:ext cx="456592" cy="398304"/>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2400">
              <a:solidFill>
                <a:prstClr val="black"/>
              </a:solidFill>
              <a:latin typeface="Proxima Nova Rg"/>
            </a:endParaRPr>
          </a:p>
        </p:txBody>
      </p:sp>
    </p:spTree>
    <p:extLst>
      <p:ext uri="{BB962C8B-B14F-4D97-AF65-F5344CB8AC3E}">
        <p14:creationId xmlns:p14="http://schemas.microsoft.com/office/powerpoint/2010/main" val="40502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Example of Intelligent Action (Operations Drill Down)</a:t>
            </a:r>
          </a:p>
        </p:txBody>
      </p:sp>
      <p:pic>
        <p:nvPicPr>
          <p:cNvPr id="4" name="Picture 3" descr="Aux Energy BP.png"/>
          <p:cNvPicPr>
            <a:picLocks noChangeAspect="1"/>
          </p:cNvPicPr>
          <p:nvPr/>
        </p:nvPicPr>
        <p:blipFill>
          <a:blip r:embed="rId2" cstate="print"/>
          <a:stretch>
            <a:fillRect/>
          </a:stretch>
        </p:blipFill>
        <p:spPr>
          <a:xfrm>
            <a:off x="518395" y="974812"/>
            <a:ext cx="6061059" cy="3016211"/>
          </a:xfrm>
          <a:prstGeom prst="rect">
            <a:avLst/>
          </a:prstGeom>
        </p:spPr>
      </p:pic>
      <p:pic>
        <p:nvPicPr>
          <p:cNvPr id="5" name="Content Placeholder 3" descr="Operator Development.png"/>
          <p:cNvPicPr>
            <a:picLocks noGrp="1" noChangeAspect="1"/>
          </p:cNvPicPr>
          <p:nvPr>
            <p:ph idx="1"/>
          </p:nvPr>
        </p:nvPicPr>
        <p:blipFill>
          <a:blip r:embed="rId3" cstate="print"/>
          <a:stretch>
            <a:fillRect/>
          </a:stretch>
        </p:blipFill>
        <p:spPr>
          <a:xfrm>
            <a:off x="5001694" y="3187655"/>
            <a:ext cx="6659013" cy="2451900"/>
          </a:xfrm>
        </p:spPr>
      </p:pic>
      <p:sp>
        <p:nvSpPr>
          <p:cNvPr id="6" name="Curved Down Arrow 5">
            <a:hlinkClick r:id="rId4" action="ppaction://hlinksldjump"/>
          </p:cNvPr>
          <p:cNvSpPr/>
          <p:nvPr/>
        </p:nvSpPr>
        <p:spPr>
          <a:xfrm rot="5400000">
            <a:off x="8835391" y="6372876"/>
            <a:ext cx="456592" cy="398304"/>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2400">
              <a:solidFill>
                <a:prstClr val="black"/>
              </a:solidFill>
              <a:latin typeface="Proxima Nova Rg"/>
            </a:endParaRPr>
          </a:p>
        </p:txBody>
      </p:sp>
    </p:spTree>
    <p:extLst>
      <p:ext uri="{BB962C8B-B14F-4D97-AF65-F5344CB8AC3E}">
        <p14:creationId xmlns:p14="http://schemas.microsoft.com/office/powerpoint/2010/main" val="36395500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2014_Industry_Template_16x9">
  <a:themeElements>
    <a:clrScheme name="Custom 4">
      <a:dk1>
        <a:sysClr val="windowText" lastClr="000000"/>
      </a:dk1>
      <a:lt1>
        <a:sysClr val="window" lastClr="FFFFFF"/>
      </a:lt1>
      <a:dk2>
        <a:srgbClr val="0073CF"/>
      </a:dk2>
      <a:lt2>
        <a:srgbClr val="EDEDED"/>
      </a:lt2>
      <a:accent1>
        <a:srgbClr val="0073CF"/>
      </a:accent1>
      <a:accent2>
        <a:srgbClr val="FF9D00"/>
      </a:accent2>
      <a:accent3>
        <a:srgbClr val="49C700"/>
      </a:accent3>
      <a:accent4>
        <a:srgbClr val="F51C00"/>
      </a:accent4>
      <a:accent5>
        <a:srgbClr val="DFDE00"/>
      </a:accent5>
      <a:accent6>
        <a:srgbClr val="3AD6D6"/>
      </a:accent6>
      <a:hlink>
        <a:srgbClr val="171717"/>
      </a:hlink>
      <a:folHlink>
        <a:srgbClr val="3B3B3B"/>
      </a:folHlink>
    </a:clrScheme>
    <a:fontScheme name="Custom 1">
      <a:majorFont>
        <a:latin typeface="Proxima Nova Rg"/>
        <a:ea typeface=""/>
        <a:cs typeface=""/>
      </a:majorFont>
      <a:minorFont>
        <a:latin typeface="Proxima Nova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keting Kit - OSIsoft Win the Prospect Deck Template 2014.07.23_WithDraftCommonSlides.potx" id="{2AE13EC6-F681-4642-900E-372F27866300}" vid="{46C857CA-D326-42F8-88DA-52A3EC8983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1822</Words>
  <Application>Microsoft Macintosh PowerPoint</Application>
  <PresentationFormat>Widescreen</PresentationFormat>
  <Paragraphs>303</Paragraphs>
  <Slides>29</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Calibri</vt:lpstr>
      <vt:lpstr>Helvetica</vt:lpstr>
      <vt:lpstr>Lucida Grande</vt:lpstr>
      <vt:lpstr>Proxima Nova Alt Rg</vt:lpstr>
      <vt:lpstr>Proxima Nova Lt</vt:lpstr>
      <vt:lpstr>Proxima Nova Rg</vt:lpstr>
      <vt:lpstr>Wingdings</vt:lpstr>
      <vt:lpstr>Arial</vt:lpstr>
      <vt:lpstr>2014_Industry_Template_16x9</vt:lpstr>
      <vt:lpstr>Digital Transformation:   Defining Your Journey to Success</vt:lpstr>
      <vt:lpstr>Introduction</vt:lpstr>
      <vt:lpstr>Session Agenda</vt:lpstr>
      <vt:lpstr>Digital Transformation: An Introduction  to the Vision</vt:lpstr>
      <vt:lpstr>Value in Data:  Statements from Leading Resources</vt:lpstr>
      <vt:lpstr>Business Impacts: An Agent for Change</vt:lpstr>
      <vt:lpstr>PowerPoint Presentation</vt:lpstr>
      <vt:lpstr>Example of Intelligent Action (Operations KPI Focus)</vt:lpstr>
      <vt:lpstr>Example of Intelligent Action (Operations Drill Down)</vt:lpstr>
      <vt:lpstr>Example of Intelligent Analysis</vt:lpstr>
      <vt:lpstr>Example of Intelligent Reporting (Management)</vt:lpstr>
      <vt:lpstr>Understanding the Enablers for Success</vt:lpstr>
      <vt:lpstr>Recognizing the Aegex Technology</vt:lpstr>
      <vt:lpstr>Digital Transformation: Understanding the Customer Journey</vt:lpstr>
      <vt:lpstr>OSIsoft Advisory Services:  Enabling Your Journey</vt:lpstr>
      <vt:lpstr>PowerPoint Presentation</vt:lpstr>
      <vt:lpstr>PowerPoint Presentation</vt:lpstr>
      <vt:lpstr>Traditional Project Based Outcome with Data and Information</vt:lpstr>
      <vt:lpstr>PowerPoint Presentation</vt:lpstr>
      <vt:lpstr>Achieving Success: Recognize Capability and Maturity</vt:lpstr>
      <vt:lpstr>Achieving Success:  It is about Change</vt:lpstr>
      <vt:lpstr>Achieving Success:  Project to Program Thinking</vt:lpstr>
      <vt:lpstr>Achieving Success:  Program Principles</vt:lpstr>
      <vt:lpstr>Achieving Success:  The Enterprise Architecture  (Infrastructure, Applications, Configurations, Data)</vt:lpstr>
      <vt:lpstr>Achieving Success:  Recognizing the Criticality of IT/OT Convergence</vt:lpstr>
      <vt:lpstr>Conclusion: Key Takeaways</vt:lpstr>
      <vt:lpstr>Key Takeaways</vt:lpstr>
      <vt:lpstr>Q&amp;A</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Transformation:   Accelerating Your Journey to Success</dc:title>
  <dc:creator>Lance Fountaine</dc:creator>
  <cp:lastModifiedBy>Leigh Villegas</cp:lastModifiedBy>
  <cp:revision>16</cp:revision>
  <dcterms:created xsi:type="dcterms:W3CDTF">2018-01-24T18:38:39Z</dcterms:created>
  <dcterms:modified xsi:type="dcterms:W3CDTF">2018-01-25T20:17:11Z</dcterms:modified>
</cp:coreProperties>
</file>